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embedTrueTypeFonts="1" saveSubsetFonts="1" autoCompressPictures="0">
  <p:sldMasterIdLst>
    <p:sldMasterId id="2147483648" r:id="rId1"/>
    <p:sldMasterId id="2147483694" r:id="rId2"/>
  </p:sldMasterIdLst>
  <p:notesMasterIdLst>
    <p:notesMasterId r:id="rId17"/>
  </p:notesMasterIdLst>
  <p:sldIdLst>
    <p:sldId id="339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282" r:id="rId15"/>
    <p:sldId id="273" r:id="rId16"/>
  </p:sldIdLst>
  <p:sldSz cx="12192000" cy="6858000"/>
  <p:notesSz cx="6858000" cy="9144000"/>
  <p:embeddedFontLst>
    <p:embeddedFont>
      <p:font typeface="Bernard MT Condensed" panose="02050806060905020404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H+/Oo7gyuweia8jRQ8VrjExKi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AAD0CF-673F-4F0C-BDC3-8AE32AF2C257}">
  <a:tblStyle styleId="{8EAAD0CF-673F-4F0C-BDC3-8AE32AF2C25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7E8"/>
          </a:solidFill>
        </a:fill>
      </a:tcStyle>
    </a:wholeTbl>
    <a:band1H>
      <a:tcTxStyle/>
      <a:tcStyle>
        <a:tcBdr/>
        <a:fill>
          <a:solidFill>
            <a:srgbClr val="D8CB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CB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249" autoAdjust="0"/>
  </p:normalViewPr>
  <p:slideViewPr>
    <p:cSldViewPr snapToGrid="0">
      <p:cViewPr varScale="1">
        <p:scale>
          <a:sx n="108" d="100"/>
          <a:sy n="108" d="100"/>
        </p:scale>
        <p:origin x="1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59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yout01">
  <p:cSld name="Layout0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4" descr="Background pattern&#10;&#10;Description automatically generated"/>
          <p:cNvPicPr preferRelativeResize="0"/>
          <p:nvPr/>
        </p:nvPicPr>
        <p:blipFill rotWithShape="1">
          <a:blip r:embed="rId2">
            <a:alphaModFix amt="63000"/>
          </a:blip>
          <a:srcRect/>
          <a:stretch/>
        </p:blipFill>
        <p:spPr>
          <a:xfrm rot="10800000" flipH="1">
            <a:off x="1390488" y="0"/>
            <a:ext cx="10801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/>
          <p:nvPr/>
        </p:nvSpPr>
        <p:spPr>
          <a:xfrm>
            <a:off x="130676" y="0"/>
            <a:ext cx="4712547" cy="6880888"/>
          </a:xfrm>
          <a:prstGeom prst="rect">
            <a:avLst/>
          </a:prstGeom>
          <a:gradFill>
            <a:gsLst>
              <a:gs pos="0">
                <a:srgbClr val="444038"/>
              </a:gs>
              <a:gs pos="100000">
                <a:srgbClr val="102C30"/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4"/>
          <p:cNvSpPr/>
          <p:nvPr/>
        </p:nvSpPr>
        <p:spPr>
          <a:xfrm rot="10800000" flipH="1">
            <a:off x="2395148" y="-4501"/>
            <a:ext cx="4843223" cy="6862501"/>
          </a:xfrm>
          <a:custGeom>
            <a:avLst/>
            <a:gdLst/>
            <a:ahLst/>
            <a:cxnLst/>
            <a:rect l="l" t="t" r="r" b="b"/>
            <a:pathLst>
              <a:path w="3347129" h="6834887" extrusionOk="0">
                <a:moveTo>
                  <a:pt x="0" y="2327"/>
                </a:moveTo>
                <a:lnTo>
                  <a:pt x="1698434" y="0"/>
                </a:lnTo>
                <a:lnTo>
                  <a:pt x="3347129" y="3429000"/>
                </a:lnTo>
                <a:lnTo>
                  <a:pt x="1712024" y="6828623"/>
                </a:lnTo>
                <a:lnTo>
                  <a:pt x="107546" y="6834887"/>
                </a:lnTo>
                <a:lnTo>
                  <a:pt x="1690835" y="3472890"/>
                </a:lnTo>
                <a:lnTo>
                  <a:pt x="0" y="2327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584603" y="2120702"/>
            <a:ext cx="4120911" cy="264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/>
          <p:nvPr/>
        </p:nvSpPr>
        <p:spPr>
          <a:xfrm rot="5400000">
            <a:off x="-765719" y="3361414"/>
            <a:ext cx="1662113" cy="130676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1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1467" y="404628"/>
            <a:ext cx="2133841" cy="72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4256" y="6511235"/>
            <a:ext cx="3922822" cy="2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3">
  <p:cSld name="Layout1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/>
          <p:nvPr/>
        </p:nvSpPr>
        <p:spPr>
          <a:xfrm>
            <a:off x="6350" y="1"/>
            <a:ext cx="4329113" cy="6880888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6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-1"/>
            <a:ext cx="43369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/>
          <p:nvPr/>
        </p:nvSpPr>
        <p:spPr>
          <a:xfrm>
            <a:off x="1431389" y="0"/>
            <a:ext cx="1662113" cy="68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352821" y="2616709"/>
            <a:ext cx="3523452" cy="10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352821" y="3880241"/>
            <a:ext cx="3523452" cy="116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  <a:defRPr sz="1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6"/>
          <p:cNvSpPr>
            <a:spLocks noGrp="1"/>
          </p:cNvSpPr>
          <p:nvPr>
            <p:ph type="pic" idx="2"/>
          </p:nvPr>
        </p:nvSpPr>
        <p:spPr>
          <a:xfrm>
            <a:off x="4322618" y="0"/>
            <a:ext cx="755270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4">
  <p:cSld name="Layout1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/>
          <p:nvPr/>
        </p:nvSpPr>
        <p:spPr>
          <a:xfrm>
            <a:off x="-324" y="-2845"/>
            <a:ext cx="2589145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>
              <a:alpha val="7686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5">
  <p:cSld name="Layout15">
    <p:bg>
      <p:bgPr>
        <a:solidFill>
          <a:srgbClr val="6C1D3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/>
          <p:nvPr/>
        </p:nvSpPr>
        <p:spPr>
          <a:xfrm rot="5400000">
            <a:off x="5964357" y="-1538287"/>
            <a:ext cx="134938" cy="3211512"/>
          </a:xfrm>
          <a:prstGeom prst="rect">
            <a:avLst/>
          </a:pr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6">
  <p:cSld name="Layout16"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/>
          <p:nvPr/>
        </p:nvSpPr>
        <p:spPr>
          <a:xfrm>
            <a:off x="139272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948611" y="256369"/>
            <a:ext cx="8704157" cy="791286"/>
          </a:xfrm>
          <a:custGeom>
            <a:avLst/>
            <a:gdLst/>
            <a:ahLst/>
            <a:cxnLst/>
            <a:rect l="l" t="t" r="r" b="b"/>
            <a:pathLst>
              <a:path w="10510654" h="791286" extrusionOk="0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9"/>
          <p:cNvSpPr/>
          <p:nvPr/>
        </p:nvSpPr>
        <p:spPr>
          <a:xfrm>
            <a:off x="0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138931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8">
  <p:cSld name="Layout18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/>
          <p:nvPr/>
        </p:nvSpPr>
        <p:spPr>
          <a:xfrm flipH="1">
            <a:off x="0" y="0"/>
            <a:ext cx="12192000" cy="6329548"/>
          </a:xfrm>
          <a:custGeom>
            <a:avLst/>
            <a:gdLst/>
            <a:ahLst/>
            <a:cxnLst/>
            <a:rect l="l" t="t" r="r" b="b"/>
            <a:pathLst>
              <a:path w="10003" h="10000" extrusionOk="0">
                <a:moveTo>
                  <a:pt x="3" y="5641"/>
                </a:moveTo>
                <a:lnTo>
                  <a:pt x="2003" y="0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-7" y="8290"/>
                  <a:pt x="13" y="7351"/>
                  <a:pt x="3" y="5641"/>
                </a:cubicBezTo>
                <a:close/>
              </a:path>
            </a:pathLst>
          </a:cu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1"/>
          <p:cNvSpPr txBox="1">
            <a:spLocks noGrp="1"/>
          </p:cNvSpPr>
          <p:nvPr>
            <p:ph type="title"/>
          </p:nvPr>
        </p:nvSpPr>
        <p:spPr>
          <a:xfrm>
            <a:off x="1804589" y="430242"/>
            <a:ext cx="8686800" cy="9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9">
  <p:cSld name="Layout19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/>
          <p:nvPr/>
        </p:nvSpPr>
        <p:spPr>
          <a:xfrm>
            <a:off x="0" y="3049589"/>
            <a:ext cx="12192000" cy="3808412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2"/>
          <p:cNvSpPr>
            <a:spLocks noGrp="1"/>
          </p:cNvSpPr>
          <p:nvPr>
            <p:ph type="pic" idx="2"/>
          </p:nvPr>
        </p:nvSpPr>
        <p:spPr>
          <a:xfrm>
            <a:off x="0" y="-11393"/>
            <a:ext cx="12192000" cy="3060981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0">
  <p:cSld name="Layout20">
    <p:bg>
      <p:bgPr>
        <a:solidFill>
          <a:srgbClr val="4B473E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p33"/>
          <p:cNvCxnSpPr/>
          <p:nvPr/>
        </p:nvCxnSpPr>
        <p:spPr>
          <a:xfrm>
            <a:off x="-12700" y="10160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1">
  <p:cSld name="Layout21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2">
  <p:cSld name="Layout2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35"/>
          <p:cNvSpPr/>
          <p:nvPr/>
        </p:nvSpPr>
        <p:spPr>
          <a:xfrm rot="5400000">
            <a:off x="6013275" y="327219"/>
            <a:ext cx="214683" cy="1164747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3">
  <p:cSld name="Layout23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36"/>
          <p:cNvSpPr/>
          <p:nvPr/>
        </p:nvSpPr>
        <p:spPr>
          <a:xfrm rot="5400000">
            <a:off x="6070760" y="476921"/>
            <a:ext cx="45719" cy="1170146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2">
  <p:cSld name="Layout0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5"/>
          <p:cNvSpPr/>
          <p:nvPr/>
        </p:nvSpPr>
        <p:spPr>
          <a:xfrm>
            <a:off x="3400700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-237846" y="-3393"/>
            <a:ext cx="3801533" cy="344098"/>
          </a:xfrm>
          <a:custGeom>
            <a:avLst/>
            <a:gdLst/>
            <a:ahLst/>
            <a:cxnLst/>
            <a:rect l="l" t="t" r="r" b="b"/>
            <a:pathLst>
              <a:path w="10556322" h="791286" extrusionOk="0">
                <a:moveTo>
                  <a:pt x="0" y="0"/>
                </a:moveTo>
                <a:lnTo>
                  <a:pt x="9998765" y="0"/>
                </a:lnTo>
                <a:lnTo>
                  <a:pt x="10556322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3724602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4">
  <p:cSld name="Layout2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/>
          <p:nvPr/>
        </p:nvSpPr>
        <p:spPr>
          <a:xfrm>
            <a:off x="0" y="-2845"/>
            <a:ext cx="7528884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7435"/>
            <a:ext cx="6356825" cy="54973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7"/>
          <p:cNvSpPr txBox="1">
            <a:spLocks noGrp="1"/>
          </p:cNvSpPr>
          <p:nvPr>
            <p:ph type="title"/>
          </p:nvPr>
        </p:nvSpPr>
        <p:spPr>
          <a:xfrm>
            <a:off x="6705600" y="2239645"/>
            <a:ext cx="4983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37"/>
          <p:cNvSpPr>
            <a:spLocks noGrp="1"/>
          </p:cNvSpPr>
          <p:nvPr>
            <p:ph type="pic" idx="2"/>
          </p:nvPr>
        </p:nvSpPr>
        <p:spPr>
          <a:xfrm>
            <a:off x="270294" y="1112838"/>
            <a:ext cx="5810466" cy="32636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5">
  <p:cSld name="Layout2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/>
          <p:nvPr/>
        </p:nvSpPr>
        <p:spPr>
          <a:xfrm>
            <a:off x="0" y="-2845"/>
            <a:ext cx="7528884" cy="6486772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09" y="2103120"/>
            <a:ext cx="1944123" cy="395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8"/>
          <p:cNvSpPr>
            <a:spLocks noGrp="1"/>
          </p:cNvSpPr>
          <p:nvPr>
            <p:ph type="pic" idx="2"/>
          </p:nvPr>
        </p:nvSpPr>
        <p:spPr>
          <a:xfrm>
            <a:off x="824948" y="2225675"/>
            <a:ext cx="1709530" cy="3702050"/>
          </a:xfrm>
          <a:prstGeom prst="roundRect">
            <a:avLst>
              <a:gd name="adj" fmla="val 7790"/>
            </a:avLst>
          </a:prstGeom>
          <a:noFill/>
          <a:ln>
            <a:noFill/>
          </a:ln>
        </p:spPr>
      </p:sp>
      <p:pic>
        <p:nvPicPr>
          <p:cNvPr id="154" name="Google Shape;15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545" y="1816925"/>
            <a:ext cx="3481374" cy="456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8"/>
          <p:cNvSpPr>
            <a:spLocks noGrp="1"/>
          </p:cNvSpPr>
          <p:nvPr>
            <p:ph type="pic" idx="3"/>
          </p:nvPr>
        </p:nvSpPr>
        <p:spPr>
          <a:xfrm>
            <a:off x="2869284" y="1977842"/>
            <a:ext cx="3185349" cy="4266203"/>
          </a:xfrm>
          <a:prstGeom prst="roundRect">
            <a:avLst>
              <a:gd name="adj" fmla="val 186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6">
  <p:cSld name="Layout26">
    <p:bg>
      <p:bgPr>
        <a:solidFill>
          <a:srgbClr val="F2F2F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/>
          <p:nvPr/>
        </p:nvSpPr>
        <p:spPr>
          <a:xfrm rot="10800000">
            <a:off x="6096000" y="0"/>
            <a:ext cx="6096000" cy="6871855"/>
          </a:xfrm>
          <a:custGeom>
            <a:avLst/>
            <a:gdLst/>
            <a:ahLst/>
            <a:cxnLst/>
            <a:rect l="l" t="t" r="r" b="b"/>
            <a:pathLst>
              <a:path w="6096000" h="6871855" extrusionOk="0">
                <a:moveTo>
                  <a:pt x="0" y="13855"/>
                </a:moveTo>
                <a:lnTo>
                  <a:pt x="4544292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6082780" y="9216"/>
            <a:ext cx="61092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>
            <a:spLocks noGrp="1"/>
          </p:cNvSpPr>
          <p:nvPr>
            <p:ph type="pic" idx="2"/>
          </p:nvPr>
        </p:nvSpPr>
        <p:spPr>
          <a:xfrm>
            <a:off x="0" y="0"/>
            <a:ext cx="7645186" cy="68614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916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 userDrawn="1"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02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layout_01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7D312-FCF4-DE33-A475-5EF124304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172CD-6881-B6F2-739F-2CB7D2B50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pPr/>
              <a:t>‹#›</a:t>
            </a:fld>
            <a:endParaRPr lang="en-MY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9989E-F336-675A-C17F-6BEC4980C6E2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09A61-C8B8-77A3-B50F-C473B78F1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9" name="Freeform 88">
            <a:extLst>
              <a:ext uri="{FF2B5EF4-FFF2-40B4-BE49-F238E27FC236}">
                <a16:creationId xmlns:a16="http://schemas.microsoft.com/office/drawing/2014/main" id="{B895953F-CAF8-92F3-1EC5-F97B90F9D599}"/>
              </a:ext>
            </a:extLst>
          </p:cNvPr>
          <p:cNvSpPr>
            <a:spLocks noEditPoints="1"/>
          </p:cNvSpPr>
          <p:nvPr userDrawn="1"/>
        </p:nvSpPr>
        <p:spPr bwMode="auto">
          <a:xfrm rot="13500000">
            <a:off x="8565369" y="-3309433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8">
            <a:extLst>
              <a:ext uri="{FF2B5EF4-FFF2-40B4-BE49-F238E27FC236}">
                <a16:creationId xmlns:a16="http://schemas.microsoft.com/office/drawing/2014/main" id="{063183E8-ED2B-748E-7754-13955CBFDBE0}"/>
              </a:ext>
            </a:extLst>
          </p:cNvPr>
          <p:cNvSpPr>
            <a:spLocks noEditPoints="1"/>
          </p:cNvSpPr>
          <p:nvPr userDrawn="1"/>
        </p:nvSpPr>
        <p:spPr bwMode="auto">
          <a:xfrm rot="1408779">
            <a:off x="6843673" y="-6248482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70865CC-7406-8BF6-F1B8-F40A463E72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9538" y="-83942"/>
            <a:ext cx="7441671" cy="709379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5206987"/>
              <a:gd name="connsiteY0" fmla="*/ 971550 h 5250180"/>
              <a:gd name="connsiteX1" fmla="*/ 5206987 w 5206987"/>
              <a:gd name="connsiteY1" fmla="*/ 0 h 5250180"/>
              <a:gd name="connsiteX2" fmla="*/ 2905125 w 5206987"/>
              <a:gd name="connsiteY2" fmla="*/ 1827226 h 5250180"/>
              <a:gd name="connsiteX3" fmla="*/ 2905125 w 5206987"/>
              <a:gd name="connsiteY3" fmla="*/ 5250180 h 5250180"/>
              <a:gd name="connsiteX4" fmla="*/ 0 w 5206987"/>
              <a:gd name="connsiteY4" fmla="*/ 5250180 h 5250180"/>
              <a:gd name="connsiteX5" fmla="*/ 0 w 5206987"/>
              <a:gd name="connsiteY5" fmla="*/ 971550 h 5250180"/>
              <a:gd name="connsiteX0" fmla="*/ 0 w 5206987"/>
              <a:gd name="connsiteY0" fmla="*/ 971550 h 6827851"/>
              <a:gd name="connsiteX1" fmla="*/ 5206987 w 5206987"/>
              <a:gd name="connsiteY1" fmla="*/ 0 h 6827851"/>
              <a:gd name="connsiteX2" fmla="*/ 3405188 w 5206987"/>
              <a:gd name="connsiteY2" fmla="*/ 6827851 h 6827851"/>
              <a:gd name="connsiteX3" fmla="*/ 2905125 w 5206987"/>
              <a:gd name="connsiteY3" fmla="*/ 5250180 h 6827851"/>
              <a:gd name="connsiteX4" fmla="*/ 0 w 5206987"/>
              <a:gd name="connsiteY4" fmla="*/ 5250180 h 6827851"/>
              <a:gd name="connsiteX5" fmla="*/ 0 w 5206987"/>
              <a:gd name="connsiteY5" fmla="*/ 971550 h 6827851"/>
              <a:gd name="connsiteX0" fmla="*/ 1323975 w 6530962"/>
              <a:gd name="connsiteY0" fmla="*/ 971550 h 6950393"/>
              <a:gd name="connsiteX1" fmla="*/ 6530962 w 6530962"/>
              <a:gd name="connsiteY1" fmla="*/ 0 h 6950393"/>
              <a:gd name="connsiteX2" fmla="*/ 4729163 w 6530962"/>
              <a:gd name="connsiteY2" fmla="*/ 6827851 h 6950393"/>
              <a:gd name="connsiteX3" fmla="*/ 0 w 6530962"/>
              <a:gd name="connsiteY3" fmla="*/ 6950393 h 6950393"/>
              <a:gd name="connsiteX4" fmla="*/ 1323975 w 6530962"/>
              <a:gd name="connsiteY4" fmla="*/ 5250180 h 6950393"/>
              <a:gd name="connsiteX5" fmla="*/ 1323975 w 6530962"/>
              <a:gd name="connsiteY5" fmla="*/ 971550 h 6950393"/>
              <a:gd name="connsiteX0" fmla="*/ 1323975 w 6530962"/>
              <a:gd name="connsiteY0" fmla="*/ 971550 h 7127888"/>
              <a:gd name="connsiteX1" fmla="*/ 6530962 w 6530962"/>
              <a:gd name="connsiteY1" fmla="*/ 0 h 7127888"/>
              <a:gd name="connsiteX2" fmla="*/ 5386388 w 6530962"/>
              <a:gd name="connsiteY2" fmla="*/ 7127888 h 7127888"/>
              <a:gd name="connsiteX3" fmla="*/ 0 w 6530962"/>
              <a:gd name="connsiteY3" fmla="*/ 6950393 h 7127888"/>
              <a:gd name="connsiteX4" fmla="*/ 1323975 w 6530962"/>
              <a:gd name="connsiteY4" fmla="*/ 5250180 h 7127888"/>
              <a:gd name="connsiteX5" fmla="*/ 1323975 w 6530962"/>
              <a:gd name="connsiteY5" fmla="*/ 971550 h 7127888"/>
              <a:gd name="connsiteX0" fmla="*/ 1323975 w 6530962"/>
              <a:gd name="connsiteY0" fmla="*/ 971550 h 7013588"/>
              <a:gd name="connsiteX1" fmla="*/ 6530962 w 6530962"/>
              <a:gd name="connsiteY1" fmla="*/ 0 h 7013588"/>
              <a:gd name="connsiteX2" fmla="*/ 5514976 w 6530962"/>
              <a:gd name="connsiteY2" fmla="*/ 7013588 h 7013588"/>
              <a:gd name="connsiteX3" fmla="*/ 0 w 6530962"/>
              <a:gd name="connsiteY3" fmla="*/ 6950393 h 7013588"/>
              <a:gd name="connsiteX4" fmla="*/ 1323975 w 6530962"/>
              <a:gd name="connsiteY4" fmla="*/ 5250180 h 7013588"/>
              <a:gd name="connsiteX5" fmla="*/ 1323975 w 6530962"/>
              <a:gd name="connsiteY5" fmla="*/ 971550 h 7013588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2424113 w 6545250"/>
              <a:gd name="connsiteY0" fmla="*/ 0 h 7078982"/>
              <a:gd name="connsiteX1" fmla="*/ 6545250 w 6545250"/>
              <a:gd name="connsiteY1" fmla="*/ 28576 h 7078982"/>
              <a:gd name="connsiteX2" fmla="*/ 5529264 w 6545250"/>
              <a:gd name="connsiteY2" fmla="*/ 7042164 h 7078982"/>
              <a:gd name="connsiteX3" fmla="*/ 0 w 6545250"/>
              <a:gd name="connsiteY3" fmla="*/ 7078982 h 7078982"/>
              <a:gd name="connsiteX4" fmla="*/ 1338263 w 6545250"/>
              <a:gd name="connsiteY4" fmla="*/ 5278756 h 7078982"/>
              <a:gd name="connsiteX5" fmla="*/ 2424113 w 6545250"/>
              <a:gd name="connsiteY5" fmla="*/ 0 h 7078982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1338263 w 7045312"/>
              <a:gd name="connsiteY4" fmla="*/ 5307330 h 7107556"/>
              <a:gd name="connsiteX5" fmla="*/ 2424113 w 7045312"/>
              <a:gd name="connsiteY5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8090341"/>
              <a:gd name="connsiteY0" fmla="*/ 16698 h 7095680"/>
              <a:gd name="connsiteX1" fmla="*/ 8090341 w 8090341"/>
              <a:gd name="connsiteY1" fmla="*/ 0 h 7095680"/>
              <a:gd name="connsiteX2" fmla="*/ 5529264 w 8090341"/>
              <a:gd name="connsiteY2" fmla="*/ 7058862 h 7095680"/>
              <a:gd name="connsiteX3" fmla="*/ 0 w 8090341"/>
              <a:gd name="connsiteY3" fmla="*/ 7095680 h 7095680"/>
              <a:gd name="connsiteX4" fmla="*/ 2424113 w 8090341"/>
              <a:gd name="connsiteY4" fmla="*/ 16698 h 7095680"/>
              <a:gd name="connsiteX0" fmla="*/ 2424113 w 8173468"/>
              <a:gd name="connsiteY0" fmla="*/ 0 h 7078982"/>
              <a:gd name="connsiteX1" fmla="*/ 8173468 w 8173468"/>
              <a:gd name="connsiteY1" fmla="*/ 18928 h 7078982"/>
              <a:gd name="connsiteX2" fmla="*/ 5529264 w 8173468"/>
              <a:gd name="connsiteY2" fmla="*/ 7042164 h 7078982"/>
              <a:gd name="connsiteX3" fmla="*/ 0 w 8173468"/>
              <a:gd name="connsiteY3" fmla="*/ 7078982 h 7078982"/>
              <a:gd name="connsiteX4" fmla="*/ 2424113 w 8173468"/>
              <a:gd name="connsiteY4" fmla="*/ 0 h 7078982"/>
              <a:gd name="connsiteX0" fmla="*/ 2424113 w 8173468"/>
              <a:gd name="connsiteY0" fmla="*/ 16698 h 7095680"/>
              <a:gd name="connsiteX1" fmla="*/ 8173468 w 8173468"/>
              <a:gd name="connsiteY1" fmla="*/ 0 h 7095680"/>
              <a:gd name="connsiteX2" fmla="*/ 5529264 w 8173468"/>
              <a:gd name="connsiteY2" fmla="*/ 7058862 h 7095680"/>
              <a:gd name="connsiteX3" fmla="*/ 0 w 8173468"/>
              <a:gd name="connsiteY3" fmla="*/ 7095680 h 7095680"/>
              <a:gd name="connsiteX4" fmla="*/ 2424113 w 8173468"/>
              <a:gd name="connsiteY4" fmla="*/ 16698 h 7095680"/>
              <a:gd name="connsiteX0" fmla="*/ 2424113 w 8173468"/>
              <a:gd name="connsiteY0" fmla="*/ 28574 h 7107556"/>
              <a:gd name="connsiteX1" fmla="*/ 8173468 w 8173468"/>
              <a:gd name="connsiteY1" fmla="*/ 0 h 7107556"/>
              <a:gd name="connsiteX2" fmla="*/ 5529264 w 8173468"/>
              <a:gd name="connsiteY2" fmla="*/ 7070738 h 7107556"/>
              <a:gd name="connsiteX3" fmla="*/ 0 w 8173468"/>
              <a:gd name="connsiteY3" fmla="*/ 7107556 h 7107556"/>
              <a:gd name="connsiteX4" fmla="*/ 2424113 w 8173468"/>
              <a:gd name="connsiteY4" fmla="*/ 28574 h 7107556"/>
              <a:gd name="connsiteX0" fmla="*/ 2424113 w 8204204"/>
              <a:gd name="connsiteY0" fmla="*/ 28574 h 7107556"/>
              <a:gd name="connsiteX1" fmla="*/ 8204204 w 8204204"/>
              <a:gd name="connsiteY1" fmla="*/ 0 h 7107556"/>
              <a:gd name="connsiteX2" fmla="*/ 5529264 w 8204204"/>
              <a:gd name="connsiteY2" fmla="*/ 7070738 h 7107556"/>
              <a:gd name="connsiteX3" fmla="*/ 0 w 8204204"/>
              <a:gd name="connsiteY3" fmla="*/ 7107556 h 7107556"/>
              <a:gd name="connsiteX4" fmla="*/ 2424113 w 8204204"/>
              <a:gd name="connsiteY4" fmla="*/ 28574 h 7107556"/>
              <a:gd name="connsiteX0" fmla="*/ 2424113 w 8219573"/>
              <a:gd name="connsiteY0" fmla="*/ 28574 h 7107556"/>
              <a:gd name="connsiteX1" fmla="*/ 8219573 w 8219573"/>
              <a:gd name="connsiteY1" fmla="*/ 0 h 7107556"/>
              <a:gd name="connsiteX2" fmla="*/ 5529264 w 8219573"/>
              <a:gd name="connsiteY2" fmla="*/ 7070738 h 7107556"/>
              <a:gd name="connsiteX3" fmla="*/ 0 w 8219573"/>
              <a:gd name="connsiteY3" fmla="*/ 7107556 h 7107556"/>
              <a:gd name="connsiteX4" fmla="*/ 2424113 w 8219573"/>
              <a:gd name="connsiteY4" fmla="*/ 28574 h 7107556"/>
              <a:gd name="connsiteX0" fmla="*/ 2424113 w 8265677"/>
              <a:gd name="connsiteY0" fmla="*/ 20889 h 7099871"/>
              <a:gd name="connsiteX1" fmla="*/ 8265677 w 8265677"/>
              <a:gd name="connsiteY1" fmla="*/ 0 h 7099871"/>
              <a:gd name="connsiteX2" fmla="*/ 5529264 w 8265677"/>
              <a:gd name="connsiteY2" fmla="*/ 7063053 h 7099871"/>
              <a:gd name="connsiteX3" fmla="*/ 0 w 8265677"/>
              <a:gd name="connsiteY3" fmla="*/ 7099871 h 7099871"/>
              <a:gd name="connsiteX4" fmla="*/ 2424113 w 8265677"/>
              <a:gd name="connsiteY4" fmla="*/ 20889 h 7099871"/>
              <a:gd name="connsiteX0" fmla="*/ 2424113 w 8288729"/>
              <a:gd name="connsiteY0" fmla="*/ 20889 h 7099871"/>
              <a:gd name="connsiteX1" fmla="*/ 8288729 w 8288729"/>
              <a:gd name="connsiteY1" fmla="*/ 0 h 7099871"/>
              <a:gd name="connsiteX2" fmla="*/ 5529264 w 8288729"/>
              <a:gd name="connsiteY2" fmla="*/ 7063053 h 7099871"/>
              <a:gd name="connsiteX3" fmla="*/ 0 w 8288729"/>
              <a:gd name="connsiteY3" fmla="*/ 7099871 h 7099871"/>
              <a:gd name="connsiteX4" fmla="*/ 2424113 w 8288729"/>
              <a:gd name="connsiteY4" fmla="*/ 20889 h 7099871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29264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4463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8305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2147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9831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2136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3673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5978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93790"/>
              <a:gd name="connsiteX1" fmla="*/ 8319465 w 8319465"/>
              <a:gd name="connsiteY1" fmla="*/ 0 h 7093790"/>
              <a:gd name="connsiteX2" fmla="*/ 5782837 w 8319465"/>
              <a:gd name="connsiteY2" fmla="*/ 7093790 h 7093790"/>
              <a:gd name="connsiteX3" fmla="*/ 0 w 8319465"/>
              <a:gd name="connsiteY3" fmla="*/ 7084503 h 7093790"/>
              <a:gd name="connsiteX4" fmla="*/ 2424113 w 8319465"/>
              <a:gd name="connsiteY4" fmla="*/ 5521 h 70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9465" h="7093790">
                <a:moveTo>
                  <a:pt x="2424113" y="5521"/>
                </a:moveTo>
                <a:lnTo>
                  <a:pt x="8319465" y="0"/>
                </a:lnTo>
                <a:lnTo>
                  <a:pt x="5782837" y="7093790"/>
                </a:lnTo>
                <a:lnTo>
                  <a:pt x="0" y="7084503"/>
                </a:lnTo>
                <a:lnTo>
                  <a:pt x="2424113" y="5521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2601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EA37-48EA-8B0A-B090-B769BB95A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B4CBD-C838-0D36-4D97-E98857BBD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CE805-F675-F311-404F-61D49D11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8F0B9-0659-D2B1-B37E-94950792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8B535-84E3-5032-ED90-7EFBA727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02791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ABFF-9D37-537A-E135-46B3298D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4F432-81F6-E9BC-5D33-021C11332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17551-0D88-67CF-EAEB-7BF1722A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61CB-9F97-3640-152D-DD8E05DC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37F6D-9A07-8ACF-07A7-357EB0A6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5431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47A5-3850-5FB5-C1FB-9A79AE33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8D6D4-9066-D7EB-4732-59A215A3C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08CB3-F75E-A4C7-D597-F66A8C66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0553C-8AC1-DB16-6FC9-1E4CF855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E0EC9-FB40-BF75-E0DB-4F97C947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1634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FF27-D5E2-44BF-098A-4D7C3B1E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9F02-411E-62EE-F251-DF0E2CF96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D29C9-7065-A66D-CF0D-A9EA1AF9C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8D1D1-22FA-535A-02B6-B21BC13D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64E08-8724-22B3-4903-DF199BA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18D25-CCEA-DA72-2F90-6A5804D0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706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3">
  <p:cSld name="Layout0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/>
          <p:nvPr/>
        </p:nvSpPr>
        <p:spPr>
          <a:xfrm>
            <a:off x="64158" y="507763"/>
            <a:ext cx="325728" cy="327043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19"/>
          <p:cNvSpPr/>
          <p:nvPr/>
        </p:nvSpPr>
        <p:spPr>
          <a:xfrm>
            <a:off x="201412" y="344385"/>
            <a:ext cx="638687" cy="64126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29300-3733-3668-F49A-7507944C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34813-9E0E-AAF4-200D-0BD400C2B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CDAC6-7DCD-F9FA-5CB5-3DAE79049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12C9C-9BB0-9246-BB97-BA40DF55A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40D9C-3B0B-3B10-4E50-9E3EBBDB0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8E5E2-AD17-B4F8-05CA-8E72E7D7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39C01-C564-1B41-AB90-03585937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29C67-E7CA-4594-4EC4-6D4F7201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3944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FA85-091D-57DA-1E1A-D5DB578B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5AC31-A09C-1BBA-39E6-4023D689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E45DE-1F6E-7941-AA2E-FD0CCDA1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C43B4-63C1-B277-4B3B-3C4A836F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5926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AD60C-602F-4029-FDAB-1E8E9D3C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0F30E-B7A7-10DD-E659-D24BEF97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9F216-A4E8-ED1E-879D-169265B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041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5630-5C7E-7240-4AFA-64A80299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B78D-634D-FBAB-E7ED-5DDF776EE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B63A6-6982-1D9E-D7FF-161447DFD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E020A-5049-0101-5FE2-54B35004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4E4E9-8D9D-D240-B235-5C1C8908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AC701-BDFF-09B5-75CA-3A50C1A3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1322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422E-806B-C54B-41C7-1B26204F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3CC72-7AA5-7AB8-ED4B-ACC87F499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15DE7-77FA-572F-CCFB-72A1FCF85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F8FAA-9C23-CD7A-9B2F-F0EEB52C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CF415-BB68-9E6F-A0D1-C511B214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F71DF-816E-58FC-A3E7-999F409A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1269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DAD2-F034-8A94-4CFE-E0A81342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9E866-24C2-AA20-5FF7-B664891AE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00EAF-5C81-3FDC-044D-DF73A9CA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981E2-1665-04C3-6F96-FB9DEF56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F9FE7-6528-4AFB-70B8-DCA04F21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56246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2DCC1-718C-825A-FB53-B356CE8D9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C572F-577C-7B55-48D4-3BD7C6C9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19D25-229F-FBD0-2455-D1DC78D3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970B-676F-4C66-985C-01A71F5E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5E05D-6C9B-A7D5-AD57-F53C9C7E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36310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2987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13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2AE6E-5012-F925-B9E0-2C9A3DBC0A6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1C01C2-421D-6D47-A4A6-F3FBD49FCCD9}"/>
              </a:ext>
            </a:extLst>
          </p:cNvPr>
          <p:cNvSpPr/>
          <p:nvPr/>
        </p:nvSpPr>
        <p:spPr>
          <a:xfrm rot="10800000">
            <a:off x="12096521" y="0"/>
            <a:ext cx="99164" cy="305851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78213-2FB4-C549-781F-4073598A4AE7}"/>
              </a:ext>
            </a:extLst>
          </p:cNvPr>
          <p:cNvSpPr/>
          <p:nvPr/>
        </p:nvSpPr>
        <p:spPr>
          <a:xfrm rot="10800000">
            <a:off x="12096718" y="3139623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466068-AD20-659C-746B-81BEE50E9ADA}"/>
              </a:ext>
            </a:extLst>
          </p:cNvPr>
          <p:cNvSpPr/>
          <p:nvPr/>
        </p:nvSpPr>
        <p:spPr>
          <a:xfrm rot="10800000">
            <a:off x="12096521" y="3654629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D82BA350-C437-1B6C-0082-CD7CF0CE547D}"/>
              </a:ext>
            </a:extLst>
          </p:cNvPr>
          <p:cNvSpPr/>
          <p:nvPr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3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5">
  <p:cSld name="Layout05">
    <p:bg>
      <p:bgPr>
        <a:solidFill>
          <a:srgbClr val="6C1D35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20"/>
          <p:cNvCxnSpPr/>
          <p:nvPr/>
        </p:nvCxnSpPr>
        <p:spPr>
          <a:xfrm>
            <a:off x="480645" y="1172309"/>
            <a:ext cx="11711354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0" y="1101927"/>
            <a:ext cx="2128058" cy="16625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814385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2057393" y="188182"/>
            <a:ext cx="7883842" cy="90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4386254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3"/>
          </p:nvPr>
        </p:nvSpPr>
        <p:spPr>
          <a:xfrm>
            <a:off x="7929556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7">
  <p:cSld name="Layout07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0" y="668539"/>
            <a:ext cx="574431" cy="59372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>
            <a:spLocks noGrp="1"/>
          </p:cNvSpPr>
          <p:nvPr>
            <p:ph type="pic" idx="2"/>
          </p:nvPr>
        </p:nvSpPr>
        <p:spPr>
          <a:xfrm>
            <a:off x="738551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7" name="Google Shape;67;p21"/>
          <p:cNvSpPr>
            <a:spLocks noGrp="1"/>
          </p:cNvSpPr>
          <p:nvPr>
            <p:ph type="pic" idx="3"/>
          </p:nvPr>
        </p:nvSpPr>
        <p:spPr>
          <a:xfrm>
            <a:off x="4112204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8" name="Google Shape;68;p21"/>
          <p:cNvSpPr>
            <a:spLocks noGrp="1"/>
          </p:cNvSpPr>
          <p:nvPr>
            <p:ph type="pic" idx="4"/>
          </p:nvPr>
        </p:nvSpPr>
        <p:spPr>
          <a:xfrm>
            <a:off x="7504930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8">
  <p:cSld name="Layout08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/>
        </p:nvSpPr>
        <p:spPr>
          <a:xfrm>
            <a:off x="3708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2"/>
          <p:cNvSpPr/>
          <p:nvPr/>
        </p:nvSpPr>
        <p:spPr>
          <a:xfrm rot="10800000">
            <a:off x="4596135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22"/>
          <p:cNvCxnSpPr/>
          <p:nvPr/>
        </p:nvCxnSpPr>
        <p:spPr>
          <a:xfrm>
            <a:off x="0" y="6534150"/>
            <a:ext cx="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22"/>
          <p:cNvSpPr>
            <a:spLocks noGrp="1"/>
          </p:cNvSpPr>
          <p:nvPr>
            <p:ph type="pic" idx="2"/>
          </p:nvPr>
        </p:nvSpPr>
        <p:spPr>
          <a:xfrm>
            <a:off x="103240" y="0"/>
            <a:ext cx="5615898" cy="6442797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6201508" y="2686295"/>
            <a:ext cx="5562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9">
  <p:cSld name="Layout09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/>
          <p:nvPr/>
        </p:nvSpPr>
        <p:spPr>
          <a:xfrm>
            <a:off x="4778476" y="819148"/>
            <a:ext cx="7413523" cy="4976967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3"/>
          <p:cNvSpPr txBox="1">
            <a:spLocks noGrp="1"/>
          </p:cNvSpPr>
          <p:nvPr>
            <p:ph type="title"/>
          </p:nvPr>
        </p:nvSpPr>
        <p:spPr>
          <a:xfrm>
            <a:off x="5153891" y="1316968"/>
            <a:ext cx="6480896" cy="113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>
            <a:spLocks noGrp="1"/>
          </p:cNvSpPr>
          <p:nvPr>
            <p:ph type="pic" idx="2"/>
          </p:nvPr>
        </p:nvSpPr>
        <p:spPr>
          <a:xfrm>
            <a:off x="0" y="0"/>
            <a:ext cx="4763924" cy="635635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153890" y="2580967"/>
            <a:ext cx="6480897" cy="259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1">
  <p:cSld name="Layout11">
    <p:bg>
      <p:bgPr>
        <a:solidFill>
          <a:srgbClr val="6C1D3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2">
  <p:cSld name="Layout1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>
            <a:spLocks noGrp="1"/>
          </p:cNvSpPr>
          <p:nvPr>
            <p:ph type="pic" idx="2"/>
          </p:nvPr>
        </p:nvSpPr>
        <p:spPr>
          <a:xfrm>
            <a:off x="-1" y="-2358"/>
            <a:ext cx="7753847" cy="686301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5"/>
          <p:cNvSpPr/>
          <p:nvPr/>
        </p:nvSpPr>
        <p:spPr>
          <a:xfrm>
            <a:off x="9476509" y="1"/>
            <a:ext cx="2715490" cy="6880888"/>
          </a:xfrm>
          <a:prstGeom prst="rect">
            <a:avLst/>
          </a:prstGeom>
          <a:solidFill>
            <a:srgbClr val="4B47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5"/>
          <p:cNvSpPr/>
          <p:nvPr/>
        </p:nvSpPr>
        <p:spPr>
          <a:xfrm rot="10800000">
            <a:off x="5250869" y="-1"/>
            <a:ext cx="6858001" cy="688570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5832762" y="1995054"/>
            <a:ext cx="3768438" cy="30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628226" y="6484103"/>
            <a:ext cx="3185744" cy="212676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13"/>
          <p:cNvCxnSpPr/>
          <p:nvPr/>
        </p:nvCxnSpPr>
        <p:spPr>
          <a:xfrm>
            <a:off x="0" y="6580451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13"/>
          <p:cNvSpPr/>
          <p:nvPr/>
        </p:nvSpPr>
        <p:spPr>
          <a:xfrm>
            <a:off x="10637134" y="6470465"/>
            <a:ext cx="756421" cy="260177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838200" y="6513174"/>
            <a:ext cx="2824372" cy="15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10328961" y="1"/>
            <a:ext cx="1860468" cy="780222"/>
          </a:xfrm>
          <a:custGeom>
            <a:avLst/>
            <a:gdLst/>
            <a:ahLst/>
            <a:cxnLst/>
            <a:rect l="l" t="t" r="r" b="b"/>
            <a:pathLst>
              <a:path w="1860468" h="997527" extrusionOk="0">
                <a:moveTo>
                  <a:pt x="0" y="0"/>
                </a:moveTo>
                <a:lnTo>
                  <a:pt x="1860468" y="0"/>
                </a:lnTo>
                <a:lnTo>
                  <a:pt x="1860468" y="997527"/>
                </a:lnTo>
                <a:lnTo>
                  <a:pt x="521805" y="99752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 descr="Logo&#10;&#10;Description automatically generated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0742685" y="161365"/>
            <a:ext cx="1344353" cy="4541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93" r:id="rId2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9CB02-8B40-F5AE-B6CF-074A5F4A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C3D5-06A3-2339-DF14-D70672A43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C78B-59C1-10E8-FA6E-3D39E6146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7C8D3-CD46-88AB-5FE0-DB91AECA9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600FD-E134-E0FD-82BB-B2EFE3684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659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1B0FC45-CCBC-87D7-B16A-0C57DA545B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3358" y="-16187"/>
            <a:ext cx="5097012" cy="688096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59A62-1CDC-D251-4D1E-3CFFC58DD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8" y="6499364"/>
            <a:ext cx="2033624" cy="153043"/>
          </a:xfrm>
          <a:prstGeom prst="rect">
            <a:avLst/>
          </a:prstGeom>
        </p:spPr>
      </p:pic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FDABCE13-2BF9-BE1F-C236-23D44403EA00}"/>
              </a:ext>
            </a:extLst>
          </p:cNvPr>
          <p:cNvSpPr txBox="1">
            <a:spLocks/>
          </p:cNvSpPr>
          <p:nvPr/>
        </p:nvSpPr>
        <p:spPr>
          <a:xfrm>
            <a:off x="634893" y="2144219"/>
            <a:ext cx="5629275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</a:pPr>
            <a: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MESYUARATJKTS KKA / </a:t>
            </a:r>
            <a:b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MESYUARAT SENAT</a:t>
            </a:r>
            <a:b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(Masukkan Bil Mesyuarat dan Tarikh)</a:t>
            </a:r>
            <a:endParaRPr lang="ms-MY" sz="4000" b="0" noProof="1">
              <a:solidFill>
                <a:schemeClr val="bg1"/>
              </a:solidFill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164;p1">
            <a:extLst>
              <a:ext uri="{FF2B5EF4-FFF2-40B4-BE49-F238E27FC236}">
                <a16:creationId xmlns:a16="http://schemas.microsoft.com/office/drawing/2014/main" id="{B2DC1B1D-46DD-22DC-D860-9F905355700E}"/>
              </a:ext>
            </a:extLst>
          </p:cNvPr>
          <p:cNvSpPr txBox="1">
            <a:spLocks/>
          </p:cNvSpPr>
          <p:nvPr/>
        </p:nvSpPr>
        <p:spPr>
          <a:xfrm>
            <a:off x="634893" y="5023820"/>
            <a:ext cx="5629275" cy="68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ms-MY" sz="2400" b="0" noProof="1"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FAKULTI</a:t>
            </a:r>
            <a:r>
              <a:rPr lang="ms-MY" sz="3200" b="0" noProof="1"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: </a:t>
            </a:r>
            <a:endParaRPr lang="ms-MY" b="0" noProof="1"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165;p1">
            <a:extLst>
              <a:ext uri="{FF2B5EF4-FFF2-40B4-BE49-F238E27FC236}">
                <a16:creationId xmlns:a16="http://schemas.microsoft.com/office/drawing/2014/main" id="{CDE86E02-8595-2094-9255-93C248032720}"/>
              </a:ext>
            </a:extLst>
          </p:cNvPr>
          <p:cNvSpPr txBox="1"/>
          <p:nvPr/>
        </p:nvSpPr>
        <p:spPr>
          <a:xfrm>
            <a:off x="634893" y="3327282"/>
            <a:ext cx="367987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1">
                <a:solidFill>
                  <a:schemeClr val="bg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Kertas Kerja Cadangan Program Akademik Baharu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1">
                <a:solidFill>
                  <a:schemeClr val="bg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(Masukkan Nama Program)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9529B-05E9-E60A-5176-8CC801D14118}"/>
              </a:ext>
            </a:extLst>
          </p:cNvPr>
          <p:cNvSpPr txBox="1"/>
          <p:nvPr/>
        </p:nvSpPr>
        <p:spPr>
          <a:xfrm>
            <a:off x="3045350" y="3269148"/>
            <a:ext cx="6106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2319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34E23C9E-C8BF-9828-A00D-756E761CFD25}"/>
              </a:ext>
            </a:extLst>
          </p:cNvPr>
          <p:cNvSpPr txBox="1">
            <a:spLocks/>
          </p:cNvSpPr>
          <p:nvPr/>
        </p:nvSpPr>
        <p:spPr>
          <a:xfrm>
            <a:off x="2395651" y="197085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SYARAT KEMASUKAN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52;p9">
            <a:extLst>
              <a:ext uri="{FF2B5EF4-FFF2-40B4-BE49-F238E27FC236}">
                <a16:creationId xmlns:a16="http://schemas.microsoft.com/office/drawing/2014/main" id="{3FEC9E70-A775-F2F6-630B-054405119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577907"/>
              </p:ext>
            </p:extLst>
          </p:nvPr>
        </p:nvGraphicFramePr>
        <p:xfrm>
          <a:off x="503677" y="1234472"/>
          <a:ext cx="11184645" cy="5166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Am, Syarat Khusus dan Syarat Khas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31278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Bahasa Inggeris (termasuk Band MUET)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65356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Tambahan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6297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Kemasukan Kategori OKU (Sekiranya Berkaitan)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6487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Keperluan Kursus Khas (bagi pelajar yang tidak memenuhi syarat kemasukan)</a:t>
                      </a:r>
                      <a:endParaRPr lang="en-MY" sz="1400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99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BC375933-D360-50C2-9243-DDD66FE9F6D0}"/>
              </a:ext>
            </a:extLst>
          </p:cNvPr>
          <p:cNvSpPr txBox="1">
            <a:spLocks/>
          </p:cNvSpPr>
          <p:nvPr/>
        </p:nvSpPr>
        <p:spPr>
          <a:xfrm>
            <a:off x="1990209" y="461569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PERBANDINGAN PROGRAM AKADEMIK YANG DIPOHON DENGAN UNIVERSITI LAIN DALAM DAN LUAR NEGARA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59;p10">
            <a:extLst>
              <a:ext uri="{FF2B5EF4-FFF2-40B4-BE49-F238E27FC236}">
                <a16:creationId xmlns:a16="http://schemas.microsoft.com/office/drawing/2014/main" id="{098DC552-8898-1631-1021-B23DFBE9B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882560"/>
              </p:ext>
            </p:extLst>
          </p:nvPr>
        </p:nvGraphicFramePr>
        <p:xfrm>
          <a:off x="625230" y="2235075"/>
          <a:ext cx="10896210" cy="1607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5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3003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76982"/>
                  </a:ext>
                </a:extLst>
              </a:tr>
            </a:tbl>
          </a:graphicData>
        </a:graphic>
      </p:graphicFrame>
      <p:graphicFrame>
        <p:nvGraphicFramePr>
          <p:cNvPr id="7" name="Google Shape;259;p10">
            <a:extLst>
              <a:ext uri="{FF2B5EF4-FFF2-40B4-BE49-F238E27FC236}">
                <a16:creationId xmlns:a16="http://schemas.microsoft.com/office/drawing/2014/main" id="{7518B8B6-F653-D4BF-376E-33FCA8A6B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258873"/>
              </p:ext>
            </p:extLst>
          </p:nvPr>
        </p:nvGraphicFramePr>
        <p:xfrm>
          <a:off x="642000" y="4149649"/>
          <a:ext cx="10908000" cy="1584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3221699122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1747771644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51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46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6DF88537-2982-2357-AC9C-26C13D50A2FA}"/>
              </a:ext>
            </a:extLst>
          </p:cNvPr>
          <p:cNvSpPr txBox="1">
            <a:spLocks/>
          </p:cNvSpPr>
          <p:nvPr/>
        </p:nvSpPr>
        <p:spPr>
          <a:xfrm>
            <a:off x="2128233" y="248843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TARIKH KERTAS CADANGAN DILULUSKAN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59;p10">
            <a:extLst>
              <a:ext uri="{FF2B5EF4-FFF2-40B4-BE49-F238E27FC236}">
                <a16:creationId xmlns:a16="http://schemas.microsoft.com/office/drawing/2014/main" id="{43F33B0B-4779-1205-B453-A1F867038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915315"/>
              </p:ext>
            </p:extLst>
          </p:nvPr>
        </p:nvGraphicFramePr>
        <p:xfrm>
          <a:off x="687363" y="1705375"/>
          <a:ext cx="10817274" cy="350525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089336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727938">
                  <a:extLst>
                    <a:ext uri="{9D8B030D-6E8A-4147-A177-3AD203B41FA5}">
                      <a16:colId xmlns:a16="http://schemas.microsoft.com/office/drawing/2014/main" val="2970073063"/>
                    </a:ext>
                  </a:extLst>
                </a:gridCol>
              </a:tblGrid>
              <a:tr h="442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Kelulusan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Tarikh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Akademik Fakulti (JKAF)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94986"/>
                  </a:ext>
                </a:extLst>
              </a:tr>
              <a:tr h="578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Kurikulum Universiti (JKKU) 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>
                          <a:tab pos="1320800" algn="l"/>
                        </a:tabLst>
                        <a:defRPr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Saringan Awal (MSA)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52799"/>
                  </a:ext>
                </a:extLst>
              </a:tr>
              <a:tr h="578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Tetap Senat Kurikulum dan Kualiti Akademik (JKTS KKA)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Saringan Awal (MSA)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03963"/>
                  </a:ext>
                </a:extLst>
              </a:tr>
              <a:tr h="442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Kurikulum Universiti (JKKU)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958530"/>
                  </a:ext>
                </a:extLst>
              </a:tr>
              <a:tr h="442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Tetap Senat Kurikulum dan Kualiti Akademik (JKTS KKA)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95923"/>
                  </a:ext>
                </a:extLst>
              </a:tr>
              <a:tr h="442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Senat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527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8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2119606" y="887198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dk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KESIMPULAN</a:t>
            </a:r>
            <a:endParaRPr b="0" dirty="0">
              <a:latin typeface="Bernard MT Condensed" panose="02050806060905020404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729900" y="2090212"/>
            <a:ext cx="10732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s-MY" sz="2000" b="1" noProof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Mesyuarat JKTS KKA/ Mesyuarat Senat dengan segala hormatnya dipohon untuk meluluskan Kertas Kerja Cadangan Program Baharu (masukkan nama program).</a:t>
            </a:r>
          </a:p>
        </p:txBody>
      </p:sp>
    </p:spTree>
    <p:extLst>
      <p:ext uri="{BB962C8B-B14F-4D97-AF65-F5344CB8AC3E}">
        <p14:creationId xmlns:p14="http://schemas.microsoft.com/office/powerpoint/2010/main" val="201843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419218-BD69-943B-242C-31D147972EBF}"/>
              </a:ext>
            </a:extLst>
          </p:cNvPr>
          <p:cNvSpPr txBox="1"/>
          <p:nvPr/>
        </p:nvSpPr>
        <p:spPr>
          <a:xfrm>
            <a:off x="7856574" y="5123077"/>
            <a:ext cx="3802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univteknologimalaysia</a:t>
            </a:r>
          </a:p>
        </p:txBody>
      </p:sp>
      <p:pic>
        <p:nvPicPr>
          <p:cNvPr id="31" name="Picture Placeholder 30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D2A24431-2B95-8E29-97E5-059984B56A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D6A5AF-15C0-0B5F-9307-5BF4123922BD}"/>
              </a:ext>
            </a:extLst>
          </p:cNvPr>
          <p:cNvGrpSpPr/>
          <p:nvPr/>
        </p:nvGrpSpPr>
        <p:grpSpPr>
          <a:xfrm>
            <a:off x="7452157" y="5122534"/>
            <a:ext cx="280228" cy="281958"/>
            <a:chOff x="2163763" y="-1266825"/>
            <a:chExt cx="1028700" cy="1035050"/>
          </a:xfrm>
          <a:solidFill>
            <a:schemeClr val="bg1">
              <a:lumMod val="95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AF8A880-2ADD-97D8-AC18-B6CD50E62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763" y="-1266825"/>
              <a:ext cx="1028700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7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5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7 w 396"/>
                <a:gd name="T31" fmla="*/ 327 h 396"/>
                <a:gd name="T32" fmla="*/ 380 w 396"/>
                <a:gd name="T33" fmla="*/ 198 h 396"/>
                <a:gd name="T34" fmla="*/ 327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2" y="0"/>
                    <a:pt x="302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2" y="374"/>
                    <a:pt x="252" y="396"/>
                    <a:pt x="198" y="396"/>
                  </a:cubicBezTo>
                  <a:cubicBezTo>
                    <a:pt x="143" y="396"/>
                    <a:pt x="93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3" y="22"/>
                    <a:pt x="143" y="0"/>
                    <a:pt x="198" y="0"/>
                  </a:cubicBezTo>
                  <a:close/>
                  <a:moveTo>
                    <a:pt x="327" y="69"/>
                  </a:moveTo>
                  <a:cubicBezTo>
                    <a:pt x="294" y="36"/>
                    <a:pt x="248" y="15"/>
                    <a:pt x="198" y="15"/>
                  </a:cubicBezTo>
                  <a:cubicBezTo>
                    <a:pt x="147" y="15"/>
                    <a:pt x="102" y="36"/>
                    <a:pt x="69" y="69"/>
                  </a:cubicBezTo>
                  <a:cubicBezTo>
                    <a:pt x="36" y="102"/>
                    <a:pt x="15" y="147"/>
                    <a:pt x="15" y="198"/>
                  </a:cubicBezTo>
                  <a:cubicBezTo>
                    <a:pt x="15" y="248"/>
                    <a:pt x="36" y="294"/>
                    <a:pt x="69" y="327"/>
                  </a:cubicBezTo>
                  <a:cubicBezTo>
                    <a:pt x="102" y="360"/>
                    <a:pt x="147" y="380"/>
                    <a:pt x="198" y="380"/>
                  </a:cubicBezTo>
                  <a:cubicBezTo>
                    <a:pt x="248" y="380"/>
                    <a:pt x="294" y="360"/>
                    <a:pt x="327" y="327"/>
                  </a:cubicBezTo>
                  <a:cubicBezTo>
                    <a:pt x="360" y="294"/>
                    <a:pt x="380" y="248"/>
                    <a:pt x="380" y="198"/>
                  </a:cubicBezTo>
                  <a:cubicBezTo>
                    <a:pt x="380" y="147"/>
                    <a:pt x="360" y="102"/>
                    <a:pt x="3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FBCDCAB-47C1-6DDA-748E-C773F405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-1014413"/>
              <a:ext cx="246063" cy="528638"/>
            </a:xfrm>
            <a:custGeom>
              <a:avLst/>
              <a:gdLst>
                <a:gd name="T0" fmla="*/ 63 w 95"/>
                <a:gd name="T1" fmla="*/ 60 h 202"/>
                <a:gd name="T2" fmla="*/ 63 w 95"/>
                <a:gd name="T3" fmla="*/ 44 h 202"/>
                <a:gd name="T4" fmla="*/ 72 w 95"/>
                <a:gd name="T5" fmla="*/ 34 h 202"/>
                <a:gd name="T6" fmla="*/ 94 w 95"/>
                <a:gd name="T7" fmla="*/ 34 h 202"/>
                <a:gd name="T8" fmla="*/ 94 w 95"/>
                <a:gd name="T9" fmla="*/ 0 h 202"/>
                <a:gd name="T10" fmla="*/ 63 w 95"/>
                <a:gd name="T11" fmla="*/ 0 h 202"/>
                <a:gd name="T12" fmla="*/ 21 w 95"/>
                <a:gd name="T13" fmla="*/ 42 h 202"/>
                <a:gd name="T14" fmla="*/ 21 w 95"/>
                <a:gd name="T15" fmla="*/ 60 h 202"/>
                <a:gd name="T16" fmla="*/ 0 w 95"/>
                <a:gd name="T17" fmla="*/ 60 h 202"/>
                <a:gd name="T18" fmla="*/ 0 w 95"/>
                <a:gd name="T19" fmla="*/ 85 h 202"/>
                <a:gd name="T20" fmla="*/ 0 w 95"/>
                <a:gd name="T21" fmla="*/ 101 h 202"/>
                <a:gd name="T22" fmla="*/ 21 w 95"/>
                <a:gd name="T23" fmla="*/ 101 h 202"/>
                <a:gd name="T24" fmla="*/ 21 w 95"/>
                <a:gd name="T25" fmla="*/ 202 h 202"/>
                <a:gd name="T26" fmla="*/ 61 w 95"/>
                <a:gd name="T27" fmla="*/ 202 h 202"/>
                <a:gd name="T28" fmla="*/ 61 w 95"/>
                <a:gd name="T29" fmla="*/ 101 h 202"/>
                <a:gd name="T30" fmla="*/ 91 w 95"/>
                <a:gd name="T31" fmla="*/ 101 h 202"/>
                <a:gd name="T32" fmla="*/ 92 w 95"/>
                <a:gd name="T33" fmla="*/ 85 h 202"/>
                <a:gd name="T34" fmla="*/ 95 w 95"/>
                <a:gd name="T35" fmla="*/ 60 h 202"/>
                <a:gd name="T36" fmla="*/ 63 w 95"/>
                <a:gd name="T37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202">
                  <a:moveTo>
                    <a:pt x="63" y="60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63" y="36"/>
                    <a:pt x="68" y="34"/>
                    <a:pt x="72" y="34"/>
                  </a:cubicBezTo>
                  <a:cubicBezTo>
                    <a:pt x="75" y="34"/>
                    <a:pt x="94" y="34"/>
                    <a:pt x="94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21" y="25"/>
                    <a:pt x="21" y="4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47"/>
                    <a:pt x="21" y="202"/>
                    <a:pt x="21" y="20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61" y="202"/>
                    <a:pt x="61" y="146"/>
                    <a:pt x="61" y="101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5" y="60"/>
                    <a:pt x="95" y="60"/>
                    <a:pt x="95" y="60"/>
                  </a:cubicBezTo>
                  <a:lnTo>
                    <a:pt x="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1D8CA6-9AB0-DEF7-3B7D-186DB2EFCC4B}"/>
              </a:ext>
            </a:extLst>
          </p:cNvPr>
          <p:cNvGrpSpPr/>
          <p:nvPr/>
        </p:nvGrpSpPr>
        <p:grpSpPr>
          <a:xfrm>
            <a:off x="7452157" y="5478588"/>
            <a:ext cx="279796" cy="281958"/>
            <a:chOff x="3470276" y="-1266825"/>
            <a:chExt cx="1027113" cy="1035050"/>
          </a:xfrm>
          <a:solidFill>
            <a:schemeClr val="bg1">
              <a:lumMod val="95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5578C5B-2A71-C774-25F5-D41E567EF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0276" y="-1266825"/>
              <a:ext cx="1027113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8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6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8 w 396"/>
                <a:gd name="T31" fmla="*/ 327 h 396"/>
                <a:gd name="T32" fmla="*/ 381 w 396"/>
                <a:gd name="T33" fmla="*/ 198 h 396"/>
                <a:gd name="T34" fmla="*/ 328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3" y="0"/>
                    <a:pt x="303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3" y="374"/>
                    <a:pt x="253" y="396"/>
                    <a:pt x="198" y="396"/>
                  </a:cubicBezTo>
                  <a:cubicBezTo>
                    <a:pt x="144" y="396"/>
                    <a:pt x="94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4" y="22"/>
                    <a:pt x="144" y="0"/>
                    <a:pt x="198" y="0"/>
                  </a:cubicBezTo>
                  <a:close/>
                  <a:moveTo>
                    <a:pt x="328" y="69"/>
                  </a:moveTo>
                  <a:cubicBezTo>
                    <a:pt x="294" y="36"/>
                    <a:pt x="249" y="15"/>
                    <a:pt x="198" y="15"/>
                  </a:cubicBezTo>
                  <a:cubicBezTo>
                    <a:pt x="148" y="15"/>
                    <a:pt x="102" y="36"/>
                    <a:pt x="69" y="69"/>
                  </a:cubicBezTo>
                  <a:cubicBezTo>
                    <a:pt x="36" y="102"/>
                    <a:pt x="16" y="147"/>
                    <a:pt x="16" y="198"/>
                  </a:cubicBezTo>
                  <a:cubicBezTo>
                    <a:pt x="16" y="248"/>
                    <a:pt x="36" y="294"/>
                    <a:pt x="69" y="327"/>
                  </a:cubicBezTo>
                  <a:cubicBezTo>
                    <a:pt x="102" y="360"/>
                    <a:pt x="148" y="380"/>
                    <a:pt x="198" y="380"/>
                  </a:cubicBezTo>
                  <a:cubicBezTo>
                    <a:pt x="249" y="380"/>
                    <a:pt x="294" y="360"/>
                    <a:pt x="328" y="327"/>
                  </a:cubicBezTo>
                  <a:cubicBezTo>
                    <a:pt x="361" y="294"/>
                    <a:pt x="381" y="248"/>
                    <a:pt x="381" y="198"/>
                  </a:cubicBezTo>
                  <a:cubicBezTo>
                    <a:pt x="381" y="147"/>
                    <a:pt x="361" y="102"/>
                    <a:pt x="32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F6041DDD-371F-F315-E75D-BC93BF274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451" y="-1011238"/>
              <a:ext cx="515938" cy="520700"/>
            </a:xfrm>
            <a:custGeom>
              <a:avLst/>
              <a:gdLst>
                <a:gd name="T0" fmla="*/ 49 w 199"/>
                <a:gd name="T1" fmla="*/ 100 h 199"/>
                <a:gd name="T2" fmla="*/ 99 w 199"/>
                <a:gd name="T3" fmla="*/ 49 h 199"/>
                <a:gd name="T4" fmla="*/ 150 w 199"/>
                <a:gd name="T5" fmla="*/ 100 h 199"/>
                <a:gd name="T6" fmla="*/ 99 w 199"/>
                <a:gd name="T7" fmla="*/ 150 h 199"/>
                <a:gd name="T8" fmla="*/ 49 w 199"/>
                <a:gd name="T9" fmla="*/ 100 h 199"/>
                <a:gd name="T10" fmla="*/ 152 w 199"/>
                <a:gd name="T11" fmla="*/ 0 h 199"/>
                <a:gd name="T12" fmla="*/ 47 w 199"/>
                <a:gd name="T13" fmla="*/ 0 h 199"/>
                <a:gd name="T14" fmla="*/ 0 w 199"/>
                <a:gd name="T15" fmla="*/ 47 h 199"/>
                <a:gd name="T16" fmla="*/ 0 w 199"/>
                <a:gd name="T17" fmla="*/ 152 h 199"/>
                <a:gd name="T18" fmla="*/ 47 w 199"/>
                <a:gd name="T19" fmla="*/ 199 h 199"/>
                <a:gd name="T20" fmla="*/ 152 w 199"/>
                <a:gd name="T21" fmla="*/ 199 h 199"/>
                <a:gd name="T22" fmla="*/ 199 w 199"/>
                <a:gd name="T23" fmla="*/ 152 h 199"/>
                <a:gd name="T24" fmla="*/ 199 w 199"/>
                <a:gd name="T25" fmla="*/ 47 h 199"/>
                <a:gd name="T26" fmla="*/ 152 w 199"/>
                <a:gd name="T27" fmla="*/ 0 h 199"/>
                <a:gd name="T28" fmla="*/ 47 w 199"/>
                <a:gd name="T29" fmla="*/ 12 h 199"/>
                <a:gd name="T30" fmla="*/ 152 w 199"/>
                <a:gd name="T31" fmla="*/ 12 h 199"/>
                <a:gd name="T32" fmla="*/ 187 w 199"/>
                <a:gd name="T33" fmla="*/ 47 h 199"/>
                <a:gd name="T34" fmla="*/ 187 w 199"/>
                <a:gd name="T35" fmla="*/ 152 h 199"/>
                <a:gd name="T36" fmla="*/ 152 w 199"/>
                <a:gd name="T37" fmla="*/ 187 h 199"/>
                <a:gd name="T38" fmla="*/ 47 w 199"/>
                <a:gd name="T39" fmla="*/ 187 h 199"/>
                <a:gd name="T40" fmla="*/ 12 w 199"/>
                <a:gd name="T41" fmla="*/ 152 h 199"/>
                <a:gd name="T42" fmla="*/ 12 w 199"/>
                <a:gd name="T43" fmla="*/ 47 h 199"/>
                <a:gd name="T44" fmla="*/ 47 w 199"/>
                <a:gd name="T45" fmla="*/ 12 h 199"/>
                <a:gd name="T46" fmla="*/ 162 w 199"/>
                <a:gd name="T47" fmla="*/ 27 h 199"/>
                <a:gd name="T48" fmla="*/ 152 w 199"/>
                <a:gd name="T49" fmla="*/ 37 h 199"/>
                <a:gd name="T50" fmla="*/ 162 w 199"/>
                <a:gd name="T51" fmla="*/ 48 h 199"/>
                <a:gd name="T52" fmla="*/ 173 w 199"/>
                <a:gd name="T53" fmla="*/ 37 h 199"/>
                <a:gd name="T54" fmla="*/ 162 w 199"/>
                <a:gd name="T55" fmla="*/ 27 h 199"/>
                <a:gd name="T56" fmla="*/ 163 w 199"/>
                <a:gd name="T57" fmla="*/ 100 h 199"/>
                <a:gd name="T58" fmla="*/ 99 w 199"/>
                <a:gd name="T59" fmla="*/ 36 h 199"/>
                <a:gd name="T60" fmla="*/ 35 w 199"/>
                <a:gd name="T61" fmla="*/ 100 h 199"/>
                <a:gd name="T62" fmla="*/ 99 w 199"/>
                <a:gd name="T63" fmla="*/ 164 h 199"/>
                <a:gd name="T64" fmla="*/ 163 w 199"/>
                <a:gd name="T65" fmla="*/ 10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99">
                  <a:moveTo>
                    <a:pt x="49" y="100"/>
                  </a:moveTo>
                  <a:cubicBezTo>
                    <a:pt x="49" y="72"/>
                    <a:pt x="71" y="49"/>
                    <a:pt x="99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99" y="150"/>
                  </a:cubicBezTo>
                  <a:cubicBezTo>
                    <a:pt x="71" y="150"/>
                    <a:pt x="49" y="128"/>
                    <a:pt x="49" y="100"/>
                  </a:cubicBezTo>
                  <a:close/>
                  <a:moveTo>
                    <a:pt x="152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8"/>
                    <a:pt x="21" y="199"/>
                    <a:pt x="47" y="19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78" y="199"/>
                    <a:pt x="199" y="178"/>
                    <a:pt x="199" y="152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21"/>
                    <a:pt x="178" y="0"/>
                    <a:pt x="152" y="0"/>
                  </a:cubicBezTo>
                  <a:close/>
                  <a:moveTo>
                    <a:pt x="47" y="12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71" y="12"/>
                    <a:pt x="187" y="28"/>
                    <a:pt x="187" y="47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71"/>
                    <a:pt x="171" y="187"/>
                    <a:pt x="152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28" y="187"/>
                    <a:pt x="12" y="171"/>
                    <a:pt x="12" y="15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lose/>
                  <a:moveTo>
                    <a:pt x="162" y="27"/>
                  </a:moveTo>
                  <a:cubicBezTo>
                    <a:pt x="156" y="27"/>
                    <a:pt x="152" y="32"/>
                    <a:pt x="152" y="37"/>
                  </a:cubicBezTo>
                  <a:cubicBezTo>
                    <a:pt x="152" y="43"/>
                    <a:pt x="156" y="48"/>
                    <a:pt x="162" y="48"/>
                  </a:cubicBezTo>
                  <a:cubicBezTo>
                    <a:pt x="168" y="48"/>
                    <a:pt x="173" y="43"/>
                    <a:pt x="173" y="37"/>
                  </a:cubicBezTo>
                  <a:cubicBezTo>
                    <a:pt x="173" y="32"/>
                    <a:pt x="168" y="27"/>
                    <a:pt x="162" y="27"/>
                  </a:cubicBezTo>
                  <a:close/>
                  <a:moveTo>
                    <a:pt x="163" y="100"/>
                  </a:moveTo>
                  <a:cubicBezTo>
                    <a:pt x="163" y="64"/>
                    <a:pt x="135" y="36"/>
                    <a:pt x="99" y="36"/>
                  </a:cubicBezTo>
                  <a:cubicBezTo>
                    <a:pt x="64" y="36"/>
                    <a:pt x="35" y="64"/>
                    <a:pt x="35" y="100"/>
                  </a:cubicBezTo>
                  <a:cubicBezTo>
                    <a:pt x="35" y="135"/>
                    <a:pt x="64" y="164"/>
                    <a:pt x="99" y="164"/>
                  </a:cubicBezTo>
                  <a:cubicBezTo>
                    <a:pt x="135" y="164"/>
                    <a:pt x="163" y="135"/>
                    <a:pt x="16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8C7C9BB0-4670-886B-08A3-2C4B67C115DA}"/>
              </a:ext>
            </a:extLst>
          </p:cNvPr>
          <p:cNvSpPr>
            <a:spLocks noEditPoints="1"/>
          </p:cNvSpPr>
          <p:nvPr/>
        </p:nvSpPr>
        <p:spPr bwMode="auto">
          <a:xfrm>
            <a:off x="7451098" y="4761807"/>
            <a:ext cx="281959" cy="281958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45D71-8BD3-19DF-D097-2B2489E8ED30}"/>
              </a:ext>
            </a:extLst>
          </p:cNvPr>
          <p:cNvSpPr txBox="1"/>
          <p:nvPr/>
        </p:nvSpPr>
        <p:spPr bwMode="auto">
          <a:xfrm>
            <a:off x="6982431" y="2594441"/>
            <a:ext cx="4706938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TERIMA KASIH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83EC9A-2BD7-77C5-5A48-C563C48F7637}"/>
              </a:ext>
            </a:extLst>
          </p:cNvPr>
          <p:cNvSpPr txBox="1"/>
          <p:nvPr/>
        </p:nvSpPr>
        <p:spPr>
          <a:xfrm>
            <a:off x="7856575" y="5499366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utmofficial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68D54-9009-F275-9741-6F26AC2FC31F}"/>
              </a:ext>
            </a:extLst>
          </p:cNvPr>
          <p:cNvSpPr txBox="1"/>
          <p:nvPr/>
        </p:nvSpPr>
        <p:spPr>
          <a:xfrm>
            <a:off x="7856574" y="4753494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utm.my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A37C4DB-FC5B-976C-A0CC-20D567612A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793" y="540062"/>
            <a:ext cx="1783499" cy="60321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72FD8E4-4F7D-9507-4C87-538EBB7E1081}"/>
              </a:ext>
            </a:extLst>
          </p:cNvPr>
          <p:cNvSpPr txBox="1">
            <a:spLocks/>
          </p:cNvSpPr>
          <p:nvPr/>
        </p:nvSpPr>
        <p:spPr bwMode="auto">
          <a:xfrm>
            <a:off x="6958764" y="6262135"/>
            <a:ext cx="4730605" cy="3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0" i="0" kern="1200">
                <a:solidFill>
                  <a:schemeClr val="bg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algn="ctr"/>
            <a:r>
              <a:rPr lang="en-GB" sz="1400" dirty="0">
                <a:latin typeface="+mj-lt"/>
                <a:cs typeface="Lato" panose="020F0502020204030203" pitchFamily="34" charset="0"/>
              </a:rPr>
              <a:t>Kerana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Tuhan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untuk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Manusia</a:t>
            </a:r>
            <a:endParaRPr lang="en-US" sz="1400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5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2;p2">
            <a:extLst>
              <a:ext uri="{FF2B5EF4-FFF2-40B4-BE49-F238E27FC236}">
                <a16:creationId xmlns:a16="http://schemas.microsoft.com/office/drawing/2014/main" id="{2D60A897-A681-A4E7-4FFB-55A9177CF7A6}"/>
              </a:ext>
            </a:extLst>
          </p:cNvPr>
          <p:cNvSpPr txBox="1">
            <a:spLocks/>
          </p:cNvSpPr>
          <p:nvPr/>
        </p:nvSpPr>
        <p:spPr>
          <a:xfrm>
            <a:off x="2456581" y="575193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TUJUAN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5" name="Google Shape;173;p2">
            <a:extLst>
              <a:ext uri="{FF2B5EF4-FFF2-40B4-BE49-F238E27FC236}">
                <a16:creationId xmlns:a16="http://schemas.microsoft.com/office/drawing/2014/main" id="{B78F3C1F-DAB4-CB43-1A4D-60966367BB08}"/>
              </a:ext>
            </a:extLst>
          </p:cNvPr>
          <p:cNvSpPr txBox="1"/>
          <p:nvPr/>
        </p:nvSpPr>
        <p:spPr>
          <a:xfrm>
            <a:off x="729900" y="2090212"/>
            <a:ext cx="107322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s-MY" sz="2000" b="1" noProof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Tujuan kertas kerja ini adalah untuk mendapatkan kelulusan Cadangan Program Akademik Baharu bagi (masukkan nama program) untuk kelulusan Mesyuarat JKTS KKA/ Mesyuarat Senat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0;p3">
            <a:extLst>
              <a:ext uri="{FF2B5EF4-FFF2-40B4-BE49-F238E27FC236}">
                <a16:creationId xmlns:a16="http://schemas.microsoft.com/office/drawing/2014/main" id="{F5B2D307-10EC-08B3-B1D4-DD74D6D25DFB}"/>
              </a:ext>
            </a:extLst>
          </p:cNvPr>
          <p:cNvSpPr txBox="1"/>
          <p:nvPr/>
        </p:nvSpPr>
        <p:spPr>
          <a:xfrm>
            <a:off x="3468837" y="256927"/>
            <a:ext cx="5254325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RINGKASAN MAKLUMAT PROGRAM 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2C1392EC-495E-6517-780C-B4DD959ED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156824"/>
              </p:ext>
            </p:extLst>
          </p:nvPr>
        </p:nvGraphicFramePr>
        <p:xfrm>
          <a:off x="518624" y="888468"/>
          <a:ext cx="11345820" cy="50256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9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8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Perincian Maklumat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Entiti Akademik yang Memohon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Lokasi Penawaran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 yang Dipohon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2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Tahap Kerangka Kelayakan Malaysia (MQF)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Sila</a:t>
                      </a:r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MY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tanda</a:t>
                      </a:r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MY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kan</a:t>
                      </a:r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(√) 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National Educational </a:t>
                      </a: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Code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(NEC 2020)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B9658E98-0A64-D8EE-7353-FC54FDCD8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868561"/>
              </p:ext>
            </p:extLst>
          </p:nvPr>
        </p:nvGraphicFramePr>
        <p:xfrm>
          <a:off x="5168300" y="2856601"/>
          <a:ext cx="3313503" cy="990302"/>
        </p:xfrm>
        <a:graphic>
          <a:graphicData uri="http://schemas.openxmlformats.org/drawingml/2006/table">
            <a:tbl>
              <a:tblPr firstRow="1" bandRow="1"/>
              <a:tblGrid>
                <a:gridCol w="593070">
                  <a:extLst>
                    <a:ext uri="{9D8B030D-6E8A-4147-A177-3AD203B41FA5}">
                      <a16:colId xmlns:a16="http://schemas.microsoft.com/office/drawing/2014/main" val="4282470429"/>
                    </a:ext>
                  </a:extLst>
                </a:gridCol>
                <a:gridCol w="662484">
                  <a:extLst>
                    <a:ext uri="{9D8B030D-6E8A-4147-A177-3AD203B41FA5}">
                      <a16:colId xmlns:a16="http://schemas.microsoft.com/office/drawing/2014/main" val="3142696230"/>
                    </a:ext>
                  </a:extLst>
                </a:gridCol>
                <a:gridCol w="2057949">
                  <a:extLst>
                    <a:ext uri="{9D8B030D-6E8A-4147-A177-3AD203B41FA5}">
                      <a16:colId xmlns:a16="http://schemas.microsoft.com/office/drawing/2014/main" val="2741623069"/>
                    </a:ext>
                  </a:extLst>
                </a:gridCol>
              </a:tblGrid>
              <a:tr h="291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400" b="1" dirty="0" err="1"/>
                        <a:t>Kod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400" b="1" dirty="0"/>
                        <a:t>Nama Program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978400"/>
                  </a:ext>
                </a:extLst>
              </a:tr>
              <a:tr h="342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dirty="0"/>
                        <a:t>BM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41369"/>
                  </a:ext>
                </a:extLst>
              </a:tr>
              <a:tr h="342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dirty="0"/>
                        <a:t>BI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823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AD7C2C9-FC69-C588-358A-06654DC51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335308"/>
              </p:ext>
            </p:extLst>
          </p:nvPr>
        </p:nvGraphicFramePr>
        <p:xfrm>
          <a:off x="8481803" y="2848927"/>
          <a:ext cx="3382641" cy="979708"/>
        </p:xfrm>
        <a:graphic>
          <a:graphicData uri="http://schemas.openxmlformats.org/drawingml/2006/table">
            <a:tbl>
              <a:tblPr firstRow="1" bandRow="1"/>
              <a:tblGrid>
                <a:gridCol w="498295">
                  <a:extLst>
                    <a:ext uri="{9D8B030D-6E8A-4147-A177-3AD203B41FA5}">
                      <a16:colId xmlns:a16="http://schemas.microsoft.com/office/drawing/2014/main" val="1957554903"/>
                    </a:ext>
                  </a:extLst>
                </a:gridCol>
                <a:gridCol w="629728">
                  <a:extLst>
                    <a:ext uri="{9D8B030D-6E8A-4147-A177-3AD203B41FA5}">
                      <a16:colId xmlns:a16="http://schemas.microsoft.com/office/drawing/2014/main" val="1216857834"/>
                    </a:ext>
                  </a:extLst>
                </a:gridCol>
                <a:gridCol w="2254618">
                  <a:extLst>
                    <a:ext uri="{9D8B030D-6E8A-4147-A177-3AD203B41FA5}">
                      <a16:colId xmlns:a16="http://schemas.microsoft.com/office/drawing/2014/main" val="3835775364"/>
                    </a:ext>
                  </a:extLst>
                </a:gridCol>
              </a:tblGrid>
              <a:tr h="301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400" b="1" dirty="0" err="1"/>
                        <a:t>Kod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400" b="1" dirty="0"/>
                        <a:t>Nama </a:t>
                      </a:r>
                      <a:r>
                        <a:rPr lang="en-MY" sz="1400" b="1" dirty="0" err="1"/>
                        <a:t>Penganugerahan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1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92401"/>
                  </a:ext>
                </a:extLst>
              </a:tr>
              <a:tr h="337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dirty="0"/>
                        <a:t>BM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828664"/>
                  </a:ext>
                </a:extLst>
              </a:tr>
              <a:tr h="337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dirty="0"/>
                        <a:t>BI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561723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7452A54-A9B7-5644-C2C1-C5AF9CFAD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275189"/>
              </p:ext>
            </p:extLst>
          </p:nvPr>
        </p:nvGraphicFramePr>
        <p:xfrm>
          <a:off x="5717853" y="4375664"/>
          <a:ext cx="5527900" cy="755894"/>
        </p:xfrm>
        <a:graphic>
          <a:graphicData uri="http://schemas.openxmlformats.org/drawingml/2006/table">
            <a:tbl>
              <a:tblPr firstRow="1" bandRow="1"/>
              <a:tblGrid>
                <a:gridCol w="1381975">
                  <a:extLst>
                    <a:ext uri="{9D8B030D-6E8A-4147-A177-3AD203B41FA5}">
                      <a16:colId xmlns:a16="http://schemas.microsoft.com/office/drawing/2014/main" val="3507521620"/>
                    </a:ext>
                  </a:extLst>
                </a:gridCol>
                <a:gridCol w="1381975">
                  <a:extLst>
                    <a:ext uri="{9D8B030D-6E8A-4147-A177-3AD203B41FA5}">
                      <a16:colId xmlns:a16="http://schemas.microsoft.com/office/drawing/2014/main" val="823544733"/>
                    </a:ext>
                  </a:extLst>
                </a:gridCol>
                <a:gridCol w="1381975">
                  <a:extLst>
                    <a:ext uri="{9D8B030D-6E8A-4147-A177-3AD203B41FA5}">
                      <a16:colId xmlns:a16="http://schemas.microsoft.com/office/drawing/2014/main" val="3516005704"/>
                    </a:ext>
                  </a:extLst>
                </a:gridCol>
                <a:gridCol w="1381975">
                  <a:extLst>
                    <a:ext uri="{9D8B030D-6E8A-4147-A177-3AD203B41FA5}">
                      <a16:colId xmlns:a16="http://schemas.microsoft.com/office/drawing/2014/main" val="1945049398"/>
                    </a:ext>
                  </a:extLst>
                </a:gridCol>
              </a:tblGrid>
              <a:tr h="37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600" b="1" dirty="0"/>
                        <a:t>Diploma</a:t>
                      </a:r>
                      <a:endParaRPr lang="en-MY" sz="1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600" b="1" dirty="0" err="1"/>
                        <a:t>Sarjana</a:t>
                      </a:r>
                      <a:r>
                        <a:rPr lang="en-MY" sz="1600" b="1" dirty="0"/>
                        <a:t> Muda</a:t>
                      </a:r>
                      <a:endParaRPr lang="en-MY" sz="1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600" b="1" dirty="0" err="1"/>
                        <a:t>Sarjana</a:t>
                      </a:r>
                      <a:endParaRPr lang="en-MY" sz="1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600" b="1" dirty="0" err="1"/>
                        <a:t>Kedoktoran</a:t>
                      </a:r>
                      <a:endParaRPr lang="en-MY" sz="1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81055"/>
                  </a:ext>
                </a:extLst>
              </a:tr>
              <a:tr h="37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17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61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0;p3">
            <a:extLst>
              <a:ext uri="{FF2B5EF4-FFF2-40B4-BE49-F238E27FC236}">
                <a16:creationId xmlns:a16="http://schemas.microsoft.com/office/drawing/2014/main" id="{47C366DB-0D2D-C767-5310-AFFAF1A840E8}"/>
              </a:ext>
            </a:extLst>
          </p:cNvPr>
          <p:cNvSpPr txBox="1"/>
          <p:nvPr/>
        </p:nvSpPr>
        <p:spPr>
          <a:xfrm>
            <a:off x="3645019" y="279561"/>
            <a:ext cx="5254325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RINGKASAN MAKLUMAT PROGRAM 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6E9D3D74-FBA8-18E4-7907-385CCE7F6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360765"/>
              </p:ext>
            </p:extLst>
          </p:nvPr>
        </p:nvGraphicFramePr>
        <p:xfrm>
          <a:off x="423090" y="1117995"/>
          <a:ext cx="11345820" cy="371194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0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Perincian Maklumat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Pengiktirafan Badan Profesional (Sekiranya ada)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 </a:t>
                      </a: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Penawaran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Kredit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Bergraduat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Pengajian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00447"/>
                  </a:ext>
                </a:extLst>
              </a:tr>
            </a:tbl>
          </a:graphicData>
        </a:graphic>
      </p:graphicFrame>
      <p:graphicFrame>
        <p:nvGraphicFramePr>
          <p:cNvPr id="7" name="Google Shape;182;p3">
            <a:extLst>
              <a:ext uri="{FF2B5EF4-FFF2-40B4-BE49-F238E27FC236}">
                <a16:creationId xmlns:a16="http://schemas.microsoft.com/office/drawing/2014/main" id="{37A855F5-DEED-6066-0F76-77F7B1306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540541"/>
              </p:ext>
            </p:extLst>
          </p:nvPr>
        </p:nvGraphicFramePr>
        <p:xfrm>
          <a:off x="5470958" y="3833899"/>
          <a:ext cx="6161475" cy="741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5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Pengajian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Minimum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Maksimum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96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0;p3">
            <a:extLst>
              <a:ext uri="{FF2B5EF4-FFF2-40B4-BE49-F238E27FC236}">
                <a16:creationId xmlns:a16="http://schemas.microsoft.com/office/drawing/2014/main" id="{B054D8E2-B963-EC77-1BEB-A173575F4486}"/>
              </a:ext>
            </a:extLst>
          </p:cNvPr>
          <p:cNvSpPr txBox="1"/>
          <p:nvPr/>
        </p:nvSpPr>
        <p:spPr>
          <a:xfrm>
            <a:off x="2989690" y="293728"/>
            <a:ext cx="6706510" cy="69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TARIKH KUAT KUASA, MOD PENAWARAN, JUMLAH &amp; TEMPOH PENAWARAN 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7F42F606-8F5D-20C9-2C3B-41C10E95F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351382"/>
              </p:ext>
            </p:extLst>
          </p:nvPr>
        </p:nvGraphicFramePr>
        <p:xfrm>
          <a:off x="423090" y="1214651"/>
          <a:ext cx="11345820" cy="527167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8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Perincian Maklumat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Sesi Pengajian Program Akademik Dimulakan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 Penawaran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Kredit Bergraduat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6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dan Tempoh Pengajian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2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Penyampaian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Program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8747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2C31A608-89AF-75FF-AF47-0049D76DB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86927"/>
              </p:ext>
            </p:extLst>
          </p:nvPr>
        </p:nvGraphicFramePr>
        <p:xfrm>
          <a:off x="5111711" y="3210637"/>
          <a:ext cx="5525424" cy="1252181"/>
        </p:xfrm>
        <a:graphic>
          <a:graphicData uri="http://schemas.openxmlformats.org/drawingml/2006/table">
            <a:tbl>
              <a:tblPr firstRow="1" bandRow="1"/>
              <a:tblGrid>
                <a:gridCol w="1780206">
                  <a:extLst>
                    <a:ext uri="{9D8B030D-6E8A-4147-A177-3AD203B41FA5}">
                      <a16:colId xmlns:a16="http://schemas.microsoft.com/office/drawing/2014/main" val="176954848"/>
                    </a:ext>
                  </a:extLst>
                </a:gridCol>
                <a:gridCol w="1845226">
                  <a:extLst>
                    <a:ext uri="{9D8B030D-6E8A-4147-A177-3AD203B41FA5}">
                      <a16:colId xmlns:a16="http://schemas.microsoft.com/office/drawing/2014/main" val="4074965257"/>
                    </a:ext>
                  </a:extLst>
                </a:gridCol>
                <a:gridCol w="1899992">
                  <a:extLst>
                    <a:ext uri="{9D8B030D-6E8A-4147-A177-3AD203B41FA5}">
                      <a16:colId xmlns:a16="http://schemas.microsoft.com/office/drawing/2014/main" val="2127203742"/>
                    </a:ext>
                  </a:extLst>
                </a:gridCol>
              </a:tblGrid>
              <a:tr h="3060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Pengajian 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 Minimum 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 Maksimum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64234"/>
                  </a:ext>
                </a:extLst>
              </a:tr>
              <a:tr h="473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Sepenuh Masa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625203"/>
                  </a:ext>
                </a:extLst>
              </a:tr>
              <a:tr h="473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Separuh Masa 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2045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0F97A72E-D641-AB27-4627-2192F83CA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963320"/>
              </p:ext>
            </p:extLst>
          </p:nvPr>
        </p:nvGraphicFramePr>
        <p:xfrm>
          <a:off x="5111711" y="4690066"/>
          <a:ext cx="5192350" cy="1751895"/>
        </p:xfrm>
        <a:graphic>
          <a:graphicData uri="http://schemas.openxmlformats.org/drawingml/2006/table">
            <a:tbl>
              <a:tblPr firstRow="1" bandRow="1"/>
              <a:tblGrid>
                <a:gridCol w="2596175">
                  <a:extLst>
                    <a:ext uri="{9D8B030D-6E8A-4147-A177-3AD203B41FA5}">
                      <a16:colId xmlns:a16="http://schemas.microsoft.com/office/drawing/2014/main" val="2814282506"/>
                    </a:ext>
                  </a:extLst>
                </a:gridCol>
                <a:gridCol w="2596175">
                  <a:extLst>
                    <a:ext uri="{9D8B030D-6E8A-4147-A177-3AD203B41FA5}">
                      <a16:colId xmlns:a16="http://schemas.microsoft.com/office/drawing/2014/main" val="701054309"/>
                    </a:ext>
                  </a:extLst>
                </a:gridCol>
              </a:tblGrid>
              <a:tr h="457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sz="1400" b="1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Kaedah</a:t>
                      </a: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Penyampaian</a:t>
                      </a:r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61214"/>
                  </a:ext>
                </a:extLst>
              </a:tr>
              <a:tr h="380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 err="1"/>
                        <a:t>Konvensional</a:t>
                      </a:r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73080"/>
                  </a:ext>
                </a:extLst>
              </a:tr>
              <a:tr h="339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 err="1"/>
                        <a:t>Pembelajaran</a:t>
                      </a:r>
                      <a:r>
                        <a:rPr lang="en-US" dirty="0"/>
                        <a:t> Terbuka </a:t>
                      </a:r>
                    </a:p>
                    <a:p>
                      <a:r>
                        <a:rPr lang="en-US" dirty="0"/>
                        <a:t>dan Jarak </a:t>
                      </a:r>
                      <a:r>
                        <a:rPr lang="en-US" dirty="0" err="1"/>
                        <a:t>Jauh</a:t>
                      </a:r>
                      <a:r>
                        <a:rPr lang="en-US" dirty="0"/>
                        <a:t> (Open and</a:t>
                      </a:r>
                    </a:p>
                    <a:p>
                      <a:r>
                        <a:rPr lang="en-US" dirty="0"/>
                        <a:t>Distance Learning, ODL)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56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51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96E76F4F-4B73-EA6E-70A4-0E4E61E66507}"/>
              </a:ext>
            </a:extLst>
          </p:cNvPr>
          <p:cNvSpPr txBox="1">
            <a:spLocks/>
          </p:cNvSpPr>
          <p:nvPr/>
        </p:nvSpPr>
        <p:spPr>
          <a:xfrm>
            <a:off x="2227250" y="0"/>
            <a:ext cx="7081520" cy="58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JUSTIFIKASI PROGRAM AKADEMIK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1DF1B696-743F-FF5D-CCED-59C2F930D288}"/>
              </a:ext>
            </a:extLst>
          </p:cNvPr>
          <p:cNvGraphicFramePr>
            <a:graphicFrameLocks noGrp="1"/>
          </p:cNvGraphicFramePr>
          <p:nvPr/>
        </p:nvGraphicFramePr>
        <p:xfrm>
          <a:off x="151617" y="712494"/>
          <a:ext cx="11767385" cy="1099282"/>
        </p:xfrm>
        <a:graphic>
          <a:graphicData uri="http://schemas.openxmlformats.org/drawingml/2006/table">
            <a:tbl>
              <a:tblPr firstRow="1" bandRow="1"/>
              <a:tblGrid>
                <a:gridCol w="2353477">
                  <a:extLst>
                    <a:ext uri="{9D8B030D-6E8A-4147-A177-3AD203B41FA5}">
                      <a16:colId xmlns:a16="http://schemas.microsoft.com/office/drawing/2014/main" val="2803603601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1549964563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2965678945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1502284835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3011736567"/>
                    </a:ext>
                  </a:extLst>
                </a:gridCol>
              </a:tblGrid>
              <a:tr h="366761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ms-MY" noProof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Unjuran statistik keperluan pekerjaan bagi tempoh lima (5) tahun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7807"/>
                  </a:ext>
                </a:extLst>
              </a:tr>
              <a:tr h="366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87912"/>
                  </a:ext>
                </a:extLst>
              </a:tr>
              <a:tr h="301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90658"/>
                  </a:ext>
                </a:extLst>
              </a:tr>
            </a:tbl>
          </a:graphicData>
        </a:graphic>
      </p:graphicFrame>
      <p:graphicFrame>
        <p:nvGraphicFramePr>
          <p:cNvPr id="7" name="Google Shape;252;p9">
            <a:extLst>
              <a:ext uri="{FF2B5EF4-FFF2-40B4-BE49-F238E27FC236}">
                <a16:creationId xmlns:a16="http://schemas.microsoft.com/office/drawing/2014/main" id="{055D722C-99E8-20F8-4AE7-255E76A78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473365"/>
              </p:ext>
            </p:extLst>
          </p:nvPr>
        </p:nvGraphicFramePr>
        <p:xfrm>
          <a:off x="151617" y="1750816"/>
          <a:ext cx="11767387" cy="476283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76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Jenis pekerjaan yang berkaitan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keperluan industri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Peratus Kebolehpasaran Graduan (Graduate Employability) Fakulti/Sekolah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Faktor perkembangan dan perubahan teknologi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Lain-lain yang </a:t>
                      </a: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berkaitan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13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7DBC3112-6C05-D538-0844-EF8C51C12A43}"/>
              </a:ext>
            </a:extLst>
          </p:cNvPr>
          <p:cNvSpPr txBox="1">
            <a:spLocks/>
          </p:cNvSpPr>
          <p:nvPr/>
        </p:nvSpPr>
        <p:spPr>
          <a:xfrm>
            <a:off x="2188617" y="14182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KELESTARIAN PROGRAM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22A90036-BDCD-4250-F49E-3E798ACD4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026463"/>
              </p:ext>
            </p:extLst>
          </p:nvPr>
        </p:nvGraphicFramePr>
        <p:xfrm>
          <a:off x="701509" y="1875263"/>
          <a:ext cx="11065020" cy="1483360"/>
        </p:xfrm>
        <a:graphic>
          <a:graphicData uri="http://schemas.openxmlformats.org/drawingml/2006/table">
            <a:tbl>
              <a:tblPr firstRow="1" bandRow="1"/>
              <a:tblGrid>
                <a:gridCol w="569274">
                  <a:extLst>
                    <a:ext uri="{9D8B030D-6E8A-4147-A177-3AD203B41FA5}">
                      <a16:colId xmlns:a16="http://schemas.microsoft.com/office/drawing/2014/main" val="1846533885"/>
                    </a:ext>
                  </a:extLst>
                </a:gridCol>
                <a:gridCol w="10495746">
                  <a:extLst>
                    <a:ext uri="{9D8B030D-6E8A-4147-A177-3AD203B41FA5}">
                      <a16:colId xmlns:a16="http://schemas.microsoft.com/office/drawing/2014/main" val="19742920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 err="1"/>
                        <a:t>Nyatakan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secara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ringkas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sejauh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manakah</a:t>
                      </a:r>
                      <a:r>
                        <a:rPr lang="en-US" dirty="0"/>
                        <a:t> program </a:t>
                      </a:r>
                      <a:r>
                        <a:rPr lang="en-US" dirty="0" err="1"/>
                        <a:t>dijangka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bertahan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pasaran</a:t>
                      </a:r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6576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/>
                        <a:t>1.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5361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/>
                        <a:t>2.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888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/>
                        <a:t>3.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967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06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8BE99EE9-EBE4-17DB-9F2F-92E077923D42}"/>
              </a:ext>
            </a:extLst>
          </p:cNvPr>
          <p:cNvSpPr txBox="1">
            <a:spLocks/>
          </p:cNvSpPr>
          <p:nvPr/>
        </p:nvSpPr>
        <p:spPr>
          <a:xfrm>
            <a:off x="1834934" y="352567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PEMETAAN DI ANTARA PEO, PLO &amp;</a:t>
            </a:r>
            <a:b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</a:br>
            <a: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KLUSTER MQF 2.0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9A2B20-9035-341F-9F5C-FA2F19442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22443"/>
              </p:ext>
            </p:extLst>
          </p:nvPr>
        </p:nvGraphicFramePr>
        <p:xfrm>
          <a:off x="685066" y="2131050"/>
          <a:ext cx="10821868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821868">
                  <a:extLst>
                    <a:ext uri="{9D8B030D-6E8A-4147-A177-3AD203B41FA5}">
                      <a16:colId xmlns:a16="http://schemas.microsoft.com/office/drawing/2014/main" val="3582602762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defTabSz="898525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noProof="1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Pemetaan di antara PEO dan PLO Program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5579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25DDA0B8-85E2-532F-B335-D1DF767BE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30458"/>
              </p:ext>
            </p:extLst>
          </p:nvPr>
        </p:nvGraphicFramePr>
        <p:xfrm>
          <a:off x="685064" y="2501900"/>
          <a:ext cx="10821870" cy="1483360"/>
        </p:xfrm>
        <a:graphic>
          <a:graphicData uri="http://schemas.openxmlformats.org/drawingml/2006/table">
            <a:tbl>
              <a:tblPr firstRow="1" bandRow="1"/>
              <a:tblGrid>
                <a:gridCol w="1082187">
                  <a:extLst>
                    <a:ext uri="{9D8B030D-6E8A-4147-A177-3AD203B41FA5}">
                      <a16:colId xmlns:a16="http://schemas.microsoft.com/office/drawing/2014/main" val="3437436903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080598395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200982977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535600748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2591309229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4125982888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406146699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4137785222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3315386262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50711084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2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3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4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5 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6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7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8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9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143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1 …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7672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2 …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1105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3 …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39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33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F89A6582-BA56-8D86-2609-31A72FF24B1B}"/>
              </a:ext>
            </a:extLst>
          </p:cNvPr>
          <p:cNvSpPr txBox="1">
            <a:spLocks/>
          </p:cNvSpPr>
          <p:nvPr/>
        </p:nvSpPr>
        <p:spPr>
          <a:xfrm>
            <a:off x="2139109" y="36600"/>
            <a:ext cx="7081520" cy="125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PEMETAAN DI ANTARA PEO, PLO &amp;</a:t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</a:b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KLUSTER MQF 2.0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96375B-4815-D7B7-9744-E4AE560B6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87544"/>
              </p:ext>
            </p:extLst>
          </p:nvPr>
        </p:nvGraphicFramePr>
        <p:xfrm>
          <a:off x="365761" y="1292998"/>
          <a:ext cx="11451102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51102">
                  <a:extLst>
                    <a:ext uri="{9D8B030D-6E8A-4147-A177-3AD203B41FA5}">
                      <a16:colId xmlns:a16="http://schemas.microsoft.com/office/drawing/2014/main" val="358260276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defTabSz="898525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noProof="1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Penjajaran PLO Program dengan Kluster MQF 2.0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5579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AB0DFE-A5C8-E187-4AEA-0153CBDF1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9253"/>
              </p:ext>
            </p:extLst>
          </p:nvPr>
        </p:nvGraphicFramePr>
        <p:xfrm>
          <a:off x="365761" y="1723743"/>
          <a:ext cx="11451102" cy="4539925"/>
        </p:xfrm>
        <a:graphic>
          <a:graphicData uri="http://schemas.openxmlformats.org/drawingml/2006/table">
            <a:tbl>
              <a:tblPr firstRow="1" bandRow="1"/>
              <a:tblGrid>
                <a:gridCol w="576774">
                  <a:extLst>
                    <a:ext uri="{9D8B030D-6E8A-4147-A177-3AD203B41FA5}">
                      <a16:colId xmlns:a16="http://schemas.microsoft.com/office/drawing/2014/main" val="2795151953"/>
                    </a:ext>
                  </a:extLst>
                </a:gridCol>
                <a:gridCol w="1184934">
                  <a:extLst>
                    <a:ext uri="{9D8B030D-6E8A-4147-A177-3AD203B41FA5}">
                      <a16:colId xmlns:a16="http://schemas.microsoft.com/office/drawing/2014/main" val="165081075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169537242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6179749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061437928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88658413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648866352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26563440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1371427963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2033646733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117601206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01332612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403248525"/>
                    </a:ext>
                  </a:extLst>
                </a:gridCol>
              </a:tblGrid>
              <a:tr h="370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Kategori Kursus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11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875342"/>
                  </a:ext>
                </a:extLst>
              </a:tr>
              <a:tr h="1577085"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Knowledge &amp; Understanding</a:t>
                      </a:r>
                      <a:endParaRPr lang="en-MY" sz="12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Cognitive Skills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Practical Skills</a:t>
                      </a:r>
                      <a:endParaRPr lang="en-MY" sz="12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Interpersonal  Skills</a:t>
                      </a:r>
                      <a:endParaRPr lang="en-MY" sz="12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Communication Skills</a:t>
                      </a:r>
                      <a:endParaRPr lang="en-MY" sz="12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Digital Skills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Numeracy Skills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Leadership, Autonomy &amp; Responsibility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Personal Skills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Entrepreneurial Skills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Ethics &amp; Professionalism Skills</a:t>
                      </a:r>
                      <a:endParaRPr lang="en-MY" sz="12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824139"/>
                  </a:ext>
                </a:extLst>
              </a:tr>
              <a:tr h="288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PLO 1</a:t>
                      </a:r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2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3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4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5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6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7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8 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9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10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11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1568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</a:t>
                      </a:r>
                      <a:endParaRPr lang="en-MY" sz="12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CG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IPS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LAR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ETS</a:t>
                      </a:r>
                      <a:endParaRPr lang="en-MY" sz="12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011885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 Umum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800775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82789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 Teras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633028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47448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 Elektif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9328578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085007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71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255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E2551"/>
      </a:dk2>
      <a:lt2>
        <a:srgbClr val="E7E6E6"/>
      </a:lt2>
      <a:accent1>
        <a:srgbClr val="83233D"/>
      </a:accent1>
      <a:accent2>
        <a:srgbClr val="952C5E"/>
      </a:accent2>
      <a:accent3>
        <a:srgbClr val="BF996E"/>
      </a:accent3>
      <a:accent4>
        <a:srgbClr val="E8B783"/>
      </a:accent4>
      <a:accent5>
        <a:srgbClr val="E1C8B4"/>
      </a:accent5>
      <a:accent6>
        <a:srgbClr val="929292"/>
      </a:accent6>
      <a:hlink>
        <a:srgbClr val="5E5E5E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593</Words>
  <Application>Microsoft Office PowerPoint</Application>
  <PresentationFormat>Widescreen</PresentationFormat>
  <Paragraphs>181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Roboto</vt:lpstr>
      <vt:lpstr>Calibri Light</vt:lpstr>
      <vt:lpstr>Bernard MT Condensed</vt:lpstr>
      <vt:lpstr>Arial</vt:lpstr>
      <vt:lpstr>Lato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MESYUARAT JKTS KKA /  MESYUARAT SENAT (Masukkan Bil Mesyuarat dan Tarikh)</dc:title>
  <dc:creator>Microsoft Office User</dc:creator>
  <cp:lastModifiedBy>AZIRAH BTE AHSAN</cp:lastModifiedBy>
  <cp:revision>36</cp:revision>
  <dcterms:created xsi:type="dcterms:W3CDTF">2021-08-03T04:10:33Z</dcterms:created>
  <dcterms:modified xsi:type="dcterms:W3CDTF">2023-05-24T04:04:51Z</dcterms:modified>
</cp:coreProperties>
</file>