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12192000"/>
  <p:notesSz cx="6797675" cy="9926625"/>
  <p:embeddedFontLst>
    <p:embeddedFont>
      <p:font typeface="Libre Franklin Medium"/>
      <p:regular r:id="rId16"/>
      <p:bold r:id="rId17"/>
      <p:italic r:id="rId18"/>
      <p:boldItalic r:id="rId19"/>
    </p:embeddedFont>
    <p:embeddedFont>
      <p:font typeface="Century Gothic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4" roundtripDataSignature="AMtx7mgcnwX76GC28Lrw+t+2wHvCcChZ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3075FE3-FCCB-43D2-A42B-D8F303D61427}">
  <a:tblStyle styleId="{E3075FE3-FCCB-43D2-A42B-D8F303D61427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9567E3D6-6DB4-4638-A80A-97045135B4FD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regular.fntdata"/><Relationship Id="rId11" Type="http://schemas.openxmlformats.org/officeDocument/2006/relationships/slide" Target="slides/slide5.xml"/><Relationship Id="rId22" Type="http://schemas.openxmlformats.org/officeDocument/2006/relationships/font" Target="fonts/CenturyGothic-italic.fntdata"/><Relationship Id="rId10" Type="http://schemas.openxmlformats.org/officeDocument/2006/relationships/slide" Target="slides/slide4.xml"/><Relationship Id="rId21" Type="http://schemas.openxmlformats.org/officeDocument/2006/relationships/font" Target="fonts/CenturyGothic-bold.fntdata"/><Relationship Id="rId13" Type="http://schemas.openxmlformats.org/officeDocument/2006/relationships/slide" Target="slides/slide7.xml"/><Relationship Id="rId24" Type="http://customschemas.google.com/relationships/presentationmetadata" Target="metadata"/><Relationship Id="rId12" Type="http://schemas.openxmlformats.org/officeDocument/2006/relationships/slide" Target="slides/slide6.xml"/><Relationship Id="rId23" Type="http://schemas.openxmlformats.org/officeDocument/2006/relationships/font" Target="fonts/CenturyGothic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LibreFranklinMedium-bold.fntdata"/><Relationship Id="rId16" Type="http://schemas.openxmlformats.org/officeDocument/2006/relationships/font" Target="fonts/LibreFranklinMedium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LibreFranklinMedium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ibreFranklinMedium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60" cy="498055"/>
          </a:xfrm>
          <a:prstGeom prst="rect">
            <a:avLst/>
          </a:prstGeom>
          <a:noFill/>
          <a:ln>
            <a:noFill/>
          </a:ln>
        </p:spPr>
        <p:txBody>
          <a:bodyPr anchorCtr="0" anchor="t" bIns="46625" lIns="93275" spcFirstLastPara="1" rIns="93275" wrap="square" tIns="466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60" cy="498055"/>
          </a:xfrm>
          <a:prstGeom prst="rect">
            <a:avLst/>
          </a:prstGeom>
          <a:noFill/>
          <a:ln>
            <a:noFill/>
          </a:ln>
        </p:spPr>
        <p:txBody>
          <a:bodyPr anchorCtr="0" anchor="t" bIns="46625" lIns="93275" spcFirstLastPara="1" rIns="93275" wrap="square" tIns="4662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  <a:noFill/>
          <a:ln>
            <a:noFill/>
          </a:ln>
        </p:spPr>
        <p:txBody>
          <a:bodyPr anchorCtr="0" anchor="t" bIns="46625" lIns="93275" spcFirstLastPara="1" rIns="93275" wrap="square" tIns="466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584"/>
            <a:ext cx="2945660" cy="498054"/>
          </a:xfrm>
          <a:prstGeom prst="rect">
            <a:avLst/>
          </a:prstGeom>
          <a:noFill/>
          <a:ln>
            <a:noFill/>
          </a:ln>
        </p:spPr>
        <p:txBody>
          <a:bodyPr anchorCtr="0" anchor="b" bIns="46625" lIns="93275" spcFirstLastPara="1" rIns="93275" wrap="square" tIns="4662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28584"/>
            <a:ext cx="2945660" cy="498054"/>
          </a:xfrm>
          <a:prstGeom prst="rect">
            <a:avLst/>
          </a:prstGeom>
          <a:noFill/>
          <a:ln>
            <a:noFill/>
          </a:ln>
        </p:spPr>
        <p:txBody>
          <a:bodyPr anchorCtr="0" anchor="b" bIns="46625" lIns="93275" spcFirstLastPara="1" rIns="93275" wrap="square" tIns="4662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6625" lIns="93275" spcFirstLastPara="1" rIns="93275" wrap="square" tIns="46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6625" lIns="93275" spcFirstLastPara="1" rIns="93275" wrap="square" tIns="46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6625" lIns="93275" spcFirstLastPara="1" rIns="93275" wrap="square" tIns="46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6625" lIns="93275" spcFirstLastPara="1" rIns="93275" wrap="square" tIns="46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6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6625" lIns="93275" spcFirstLastPara="1" rIns="93275" wrap="square" tIns="46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7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6625" lIns="93275" spcFirstLastPara="1" rIns="93275" wrap="square" tIns="46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8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6625" lIns="93275" spcFirstLastPara="1" rIns="93275" wrap="square" tIns="46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0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6625" lIns="93275" spcFirstLastPara="1" rIns="93275" wrap="square" tIns="46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0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1:notes"/>
          <p:cNvSpPr txBox="1"/>
          <p:nvPr>
            <p:ph idx="1" type="body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anchorCtr="0" anchor="t" bIns="46625" lIns="93275" spcFirstLastPara="1" rIns="93275" wrap="square" tIns="46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1:notes"/>
          <p:cNvSpPr/>
          <p:nvPr>
            <p:ph idx="2" type="sldImg"/>
          </p:nvPr>
        </p:nvSpPr>
        <p:spPr>
          <a:xfrm>
            <a:off x="422275" y="1241425"/>
            <a:ext cx="5953125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2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4" name="Google Shape;74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ster Slide 1">
  <p:cSld name="Master Slide 1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9" name="Google Shape;3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1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2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7.xml"/><Relationship Id="rId10" Type="http://schemas.openxmlformats.org/officeDocument/2006/relationships/slideLayout" Target="../slideLayouts/slideLayout6.xml"/><Relationship Id="rId13" Type="http://schemas.openxmlformats.org/officeDocument/2006/relationships/slideLayout" Target="../slideLayouts/slideLayout9.xml"/><Relationship Id="rId12" Type="http://schemas.openxmlformats.org/officeDocument/2006/relationships/slideLayout" Target="../slideLayouts/slideLayout8.xml"/><Relationship Id="rId1" Type="http://schemas.openxmlformats.org/officeDocument/2006/relationships/image" Target="../media/image1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0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pic>
        <p:nvPicPr>
          <p:cNvPr id="15" name="Google Shape;15;p12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665869" y="12412"/>
            <a:ext cx="1273586" cy="568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1547" y="4913372"/>
            <a:ext cx="11545847" cy="1944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4483" y="4913372"/>
            <a:ext cx="11806516" cy="19446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559070" y="110814"/>
            <a:ext cx="1100463" cy="50571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5"/>
    <p:sldLayoutId id="214748365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  <p:sldLayoutId id="2147483660" r:id="rId1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4.jpg"/><Relationship Id="rId5" Type="http://schemas.openxmlformats.org/officeDocument/2006/relationships/image" Target="../media/image3.png"/><Relationship Id="rId6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6480411"/>
            <a:ext cx="12198096" cy="389417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>
            <p:ph type="ctrTitle"/>
          </p:nvPr>
        </p:nvSpPr>
        <p:spPr>
          <a:xfrm>
            <a:off x="18622" y="1622734"/>
            <a:ext cx="8610600" cy="22495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4400"/>
              <a:buFont typeface="Arial"/>
              <a:buNone/>
            </a:pPr>
            <a:r>
              <a:rPr b="1" lang="en-AU" sz="42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MESYUARAT JAWATANKUASA PENDIDIKAN TINGGI (JKPT)</a:t>
            </a:r>
            <a:endParaRPr sz="4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-383124" y="4171100"/>
            <a:ext cx="8838600" cy="92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3600"/>
              <a:buFont typeface="Arial"/>
              <a:buNone/>
            </a:pPr>
            <a:r>
              <a:rPr b="1" i="0" lang="en-AU" sz="3400" u="none" cap="none" strike="noStrike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rPr>
              <a:t>UNIVERSITI TEKNOLOGI MALAYSIA (UTM)</a:t>
            </a:r>
            <a:endParaRPr b="0" i="0" sz="3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7" name="Google Shape;97;p1"/>
          <p:cNvGrpSpPr/>
          <p:nvPr/>
        </p:nvGrpSpPr>
        <p:grpSpPr>
          <a:xfrm>
            <a:off x="8341585" y="547818"/>
            <a:ext cx="3728557" cy="5746501"/>
            <a:chOff x="8341585" y="547818"/>
            <a:chExt cx="3728557" cy="5746501"/>
          </a:xfrm>
        </p:grpSpPr>
        <p:pic>
          <p:nvPicPr>
            <p:cNvPr id="98" name="Google Shape;98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8341585" y="796530"/>
              <a:ext cx="3728557" cy="549778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Google Shape;99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8705979" y="547818"/>
              <a:ext cx="1526516" cy="152651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descr="UTM Brand | Universiti Teknologi Malaysia" id="100" name="Google Shape;10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21858" y="478584"/>
            <a:ext cx="1590675" cy="159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sp>
        <p:nvSpPr>
          <p:cNvPr id="106" name="Google Shape;106;p4"/>
          <p:cNvSpPr txBox="1"/>
          <p:nvPr/>
        </p:nvSpPr>
        <p:spPr>
          <a:xfrm>
            <a:off x="1" y="0"/>
            <a:ext cx="9132570" cy="553732"/>
          </a:xfrm>
          <a:prstGeom prst="rect">
            <a:avLst/>
          </a:prstGeom>
          <a:solidFill>
            <a:srgbClr val="8DA9DB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None/>
            </a:pPr>
            <a:r>
              <a:rPr b="1" i="0" lang="en-AU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 RINGKASAN MAKLUMAT PROGRAM </a:t>
            </a:r>
            <a:endParaRPr b="1" i="0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595086" y="1273899"/>
            <a:ext cx="11001828" cy="43102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8" name="Google Shape;108;p4"/>
          <p:cNvGraphicFramePr/>
          <p:nvPr/>
        </p:nvGraphicFramePr>
        <p:xfrm>
          <a:off x="219869" y="60684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{E3075FE3-FCCB-43D2-A42B-D8F303D61427}</a:tableStyleId>
              </a:tblPr>
              <a:tblGrid>
                <a:gridCol w="589850"/>
                <a:gridCol w="3368875"/>
                <a:gridCol w="7868100"/>
              </a:tblGrid>
              <a:tr h="312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BIL</a:t>
                      </a:r>
                      <a:endParaRPr b="1" sz="1400" u="none" cap="none" strike="noStrike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 anchor="ctr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PERKARA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PERINCIAN MAKLUMAT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8DA9DB"/>
                    </a:solidFill>
                  </a:tcPr>
                </a:tc>
              </a:tr>
              <a:tr h="319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1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Entiti Akademik Yang Menawarkan Program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</a:tr>
              <a:tr h="547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2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Nama Program Yang Disemak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BM :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BI :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</a:tr>
              <a:tr h="5477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3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Nama Penganugerahan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BM :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BI :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</a:tr>
              <a:tr h="312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4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Tahap Kerangka Kelayakan Malaysia (MQF)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</a:tr>
              <a:tr h="312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5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Bidang National Educational Code (NEC)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</a:tr>
              <a:tr h="312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6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Pengiktirafan Badan Profesional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</a:tr>
              <a:tr h="312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7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Mod Penawaran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</a:tr>
              <a:tr h="3129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8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Jumlah Jam Kredit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</a:tr>
              <a:tr h="3424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9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Sesi penawaran 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</a:tr>
              <a:tr h="3424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10 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Kaedah dan Tempoh Pengajian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1" sz="1400" u="none" cap="none" strike="noStrike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</a:tr>
              <a:tr h="5874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11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Kaedah Penyampaian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Konvensional /Pembelajaran Terbuka dan Jarak Jauh (Open and Distance Learning,ODL) </a:t>
                      </a:r>
                      <a:r>
                        <a:rPr b="1" lang="en-AU" sz="1400" u="none" cap="none" strike="noStrike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 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</a:tr>
              <a:tr h="5874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AU" sz="1400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12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1" lang="en-AU" sz="1400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Tarikh Kelulusan 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AutoNum type="arabicPeriod"/>
                      </a:pPr>
                      <a:r>
                        <a:rPr b="0" lang="en-AU" sz="1400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Saringan Awal, KPT:</a:t>
                      </a:r>
                      <a:endParaRPr/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AutoNum type="arabicPeriod"/>
                      </a:pPr>
                      <a:r>
                        <a:rPr b="0" lang="en-AU" sz="1400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Akreditasi Sementara :</a:t>
                      </a:r>
                      <a:endParaRPr/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AutoNum type="arabicPeriod"/>
                      </a:pPr>
                      <a:r>
                        <a:rPr b="0" lang="en-AU" sz="1400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Mesyuarat Senat :</a:t>
                      </a:r>
                      <a:endParaRPr/>
                    </a:p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Libre Franklin Medium"/>
                        <a:buAutoNum type="arabicPeriod"/>
                      </a:pPr>
                      <a:r>
                        <a:rPr b="0" lang="en-AU" sz="1400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LPU :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9" name="Google Shape;109;p4"/>
          <p:cNvGraphicFramePr/>
          <p:nvPr/>
        </p:nvGraphicFramePr>
        <p:xfrm>
          <a:off x="4393187" y="430810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{9567E3D6-6DB4-4638-A80A-97045135B4FD}</a:tableStyleId>
              </a:tblPr>
              <a:tblGrid>
                <a:gridCol w="2389800"/>
                <a:gridCol w="2303850"/>
                <a:gridCol w="2734950"/>
              </a:tblGrid>
              <a:tr h="177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AU" sz="1400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Kaedah Pengajian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AU" sz="1400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Tempoh Mininum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8DA9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AU" sz="1400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Tempoh Maksimum</a:t>
                      </a:r>
                      <a:endParaRPr/>
                    </a:p>
                  </a:txBody>
                  <a:tcPr marT="45725" marB="45725" marR="91450" marL="91450" anchor="ctr">
                    <a:solidFill>
                      <a:srgbClr val="8DA9DB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600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sp>
        <p:nvSpPr>
          <p:cNvPr id="115" name="Google Shape;115;p5"/>
          <p:cNvSpPr txBox="1"/>
          <p:nvPr/>
        </p:nvSpPr>
        <p:spPr>
          <a:xfrm>
            <a:off x="0" y="0"/>
            <a:ext cx="9318171" cy="514906"/>
          </a:xfrm>
          <a:prstGeom prst="rect">
            <a:avLst/>
          </a:prstGeom>
          <a:solidFill>
            <a:srgbClr val="8DA9DB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i="0" lang="en-AU" sz="2300" u="none" cap="none" strike="noStrike">
                <a:solidFill>
                  <a:schemeClr val="dk1"/>
                </a:solidFill>
              </a:rPr>
              <a:t>JUSTIFIKASI MENCADANGKAN  PROGRAM AKADEMIK BAHARU</a:t>
            </a:r>
            <a:endParaRPr i="0" sz="2300" u="none" cap="none" strike="noStrike">
              <a:solidFill>
                <a:schemeClr val="dk1"/>
              </a:solidFill>
            </a:endParaRPr>
          </a:p>
        </p:txBody>
      </p:sp>
      <p:grpSp>
        <p:nvGrpSpPr>
          <p:cNvPr id="116" name="Google Shape;116;p5"/>
          <p:cNvGrpSpPr/>
          <p:nvPr/>
        </p:nvGrpSpPr>
        <p:grpSpPr>
          <a:xfrm>
            <a:off x="204382" y="1057592"/>
            <a:ext cx="11268148" cy="4742814"/>
            <a:chOff x="0" y="3329"/>
            <a:chExt cx="11268148" cy="4742814"/>
          </a:xfrm>
        </p:grpSpPr>
        <p:cxnSp>
          <p:nvCxnSpPr>
            <p:cNvPr id="117" name="Google Shape;117;p5"/>
            <p:cNvCxnSpPr/>
            <p:nvPr/>
          </p:nvCxnSpPr>
          <p:spPr>
            <a:xfrm>
              <a:off x="0" y="4746143"/>
              <a:ext cx="11268148" cy="0"/>
            </a:xfrm>
            <a:prstGeom prst="straightConnector1">
              <a:avLst/>
            </a:pr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8" name="Google Shape;118;p5"/>
            <p:cNvCxnSpPr/>
            <p:nvPr/>
          </p:nvCxnSpPr>
          <p:spPr>
            <a:xfrm>
              <a:off x="0" y="3788460"/>
              <a:ext cx="11268148" cy="0"/>
            </a:xfrm>
            <a:prstGeom prst="straightConnector1">
              <a:avLst/>
            </a:pr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9" name="Google Shape;119;p5"/>
            <p:cNvCxnSpPr/>
            <p:nvPr/>
          </p:nvCxnSpPr>
          <p:spPr>
            <a:xfrm>
              <a:off x="0" y="2830776"/>
              <a:ext cx="11268148" cy="0"/>
            </a:xfrm>
            <a:prstGeom prst="straightConnector1">
              <a:avLst/>
            </a:pr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0" name="Google Shape;120;p5"/>
            <p:cNvCxnSpPr/>
            <p:nvPr/>
          </p:nvCxnSpPr>
          <p:spPr>
            <a:xfrm>
              <a:off x="0" y="1873092"/>
              <a:ext cx="11268148" cy="0"/>
            </a:xfrm>
            <a:prstGeom prst="straightConnector1">
              <a:avLst/>
            </a:pr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1" name="Google Shape;121;p5"/>
            <p:cNvCxnSpPr/>
            <p:nvPr/>
          </p:nvCxnSpPr>
          <p:spPr>
            <a:xfrm>
              <a:off x="0" y="915408"/>
              <a:ext cx="11268148" cy="0"/>
            </a:xfrm>
            <a:prstGeom prst="straightConnector1">
              <a:avLst/>
            </a:pr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2" name="Google Shape;122;p5"/>
            <p:cNvSpPr/>
            <p:nvPr/>
          </p:nvSpPr>
          <p:spPr>
            <a:xfrm>
              <a:off x="2929718" y="3329"/>
              <a:ext cx="8338429" cy="912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5"/>
            <p:cNvSpPr txBox="1"/>
            <p:nvPr/>
          </p:nvSpPr>
          <p:spPr>
            <a:xfrm>
              <a:off x="2929718" y="3329"/>
              <a:ext cx="8338429" cy="912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24" name="Google Shape;124;p5"/>
            <p:cNvSpPr/>
            <p:nvPr/>
          </p:nvSpPr>
          <p:spPr>
            <a:xfrm>
              <a:off x="0" y="3329"/>
              <a:ext cx="2929718" cy="912079"/>
            </a:xfrm>
            <a:prstGeom prst="round2SameRect">
              <a:avLst>
                <a:gd fmla="val 16670" name="adj1"/>
                <a:gd fmla="val 0" name="adj2"/>
              </a:avLst>
            </a:prstGeom>
            <a:solidFill>
              <a:srgbClr val="4372C3"/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5"/>
            <p:cNvSpPr txBox="1"/>
            <p:nvPr/>
          </p:nvSpPr>
          <p:spPr>
            <a:xfrm>
              <a:off x="44532" y="47861"/>
              <a:ext cx="2840654" cy="8675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AU" sz="3600" u="none" cap="none" strike="noStrike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Justifikasi 1</a:t>
              </a:r>
              <a:endParaRPr/>
            </a:p>
          </p:txBody>
        </p:sp>
        <p:sp>
          <p:nvSpPr>
            <p:cNvPr id="126" name="Google Shape;126;p5"/>
            <p:cNvSpPr/>
            <p:nvPr/>
          </p:nvSpPr>
          <p:spPr>
            <a:xfrm>
              <a:off x="2929718" y="961012"/>
              <a:ext cx="8338429" cy="912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5"/>
            <p:cNvSpPr txBox="1"/>
            <p:nvPr/>
          </p:nvSpPr>
          <p:spPr>
            <a:xfrm>
              <a:off x="2929718" y="961012"/>
              <a:ext cx="8338429" cy="912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0" y="961012"/>
              <a:ext cx="2929718" cy="912079"/>
            </a:xfrm>
            <a:prstGeom prst="round2SameRect">
              <a:avLst>
                <a:gd fmla="val 16670" name="adj1"/>
                <a:gd fmla="val 0" name="adj2"/>
              </a:avLst>
            </a:prstGeom>
            <a:solidFill>
              <a:srgbClr val="4372C3"/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5"/>
            <p:cNvSpPr txBox="1"/>
            <p:nvPr/>
          </p:nvSpPr>
          <p:spPr>
            <a:xfrm>
              <a:off x="44532" y="1005544"/>
              <a:ext cx="2840654" cy="8675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AU" sz="3600" u="none" cap="none" strike="noStrike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Justifikasi 2</a:t>
              </a:r>
              <a:endParaRPr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2929718" y="1918696"/>
              <a:ext cx="8338429" cy="912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5"/>
            <p:cNvSpPr txBox="1"/>
            <p:nvPr/>
          </p:nvSpPr>
          <p:spPr>
            <a:xfrm>
              <a:off x="2929718" y="1918696"/>
              <a:ext cx="8338429" cy="912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0" y="1918696"/>
              <a:ext cx="2929718" cy="912079"/>
            </a:xfrm>
            <a:prstGeom prst="round2SameRect">
              <a:avLst>
                <a:gd fmla="val 16670" name="adj1"/>
                <a:gd fmla="val 0" name="adj2"/>
              </a:avLst>
            </a:prstGeom>
            <a:solidFill>
              <a:srgbClr val="4372C3"/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5"/>
            <p:cNvSpPr txBox="1"/>
            <p:nvPr/>
          </p:nvSpPr>
          <p:spPr>
            <a:xfrm>
              <a:off x="44532" y="1963228"/>
              <a:ext cx="2840654" cy="8675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AU" sz="3600" u="none" cap="none" strike="noStrike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Justifikasi 3</a:t>
              </a:r>
              <a:endParaRPr/>
            </a:p>
          </p:txBody>
        </p:sp>
        <p:sp>
          <p:nvSpPr>
            <p:cNvPr id="134" name="Google Shape;134;p5"/>
            <p:cNvSpPr/>
            <p:nvPr/>
          </p:nvSpPr>
          <p:spPr>
            <a:xfrm>
              <a:off x="2929718" y="2876380"/>
              <a:ext cx="8338429" cy="912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5"/>
            <p:cNvSpPr txBox="1"/>
            <p:nvPr/>
          </p:nvSpPr>
          <p:spPr>
            <a:xfrm>
              <a:off x="2929718" y="2876380"/>
              <a:ext cx="8338429" cy="912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0" y="2876380"/>
              <a:ext cx="2929718" cy="912079"/>
            </a:xfrm>
            <a:prstGeom prst="round2SameRect">
              <a:avLst>
                <a:gd fmla="val 16670" name="adj1"/>
                <a:gd fmla="val 0" name="adj2"/>
              </a:avLst>
            </a:prstGeom>
            <a:solidFill>
              <a:srgbClr val="4372C3"/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5"/>
            <p:cNvSpPr txBox="1"/>
            <p:nvPr/>
          </p:nvSpPr>
          <p:spPr>
            <a:xfrm>
              <a:off x="44532" y="2920912"/>
              <a:ext cx="2840654" cy="8675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AU" sz="3600" u="none" cap="none" strike="noStrike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Justifikasi 4</a:t>
              </a:r>
              <a:endParaRPr/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2929718" y="3834064"/>
              <a:ext cx="8338429" cy="912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5"/>
            <p:cNvSpPr txBox="1"/>
            <p:nvPr/>
          </p:nvSpPr>
          <p:spPr>
            <a:xfrm>
              <a:off x="2929718" y="3834064"/>
              <a:ext cx="8338429" cy="9120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0" y="3834064"/>
              <a:ext cx="2929718" cy="912079"/>
            </a:xfrm>
            <a:prstGeom prst="round2SameRect">
              <a:avLst>
                <a:gd fmla="val 16670" name="adj1"/>
                <a:gd fmla="val 0" name="adj2"/>
              </a:avLst>
            </a:prstGeom>
            <a:solidFill>
              <a:srgbClr val="4372C3"/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5"/>
            <p:cNvSpPr txBox="1"/>
            <p:nvPr/>
          </p:nvSpPr>
          <p:spPr>
            <a:xfrm>
              <a:off x="44532" y="3878596"/>
              <a:ext cx="2840654" cy="86754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AU" sz="3600" u="none" cap="none" strike="noStrike">
                  <a:solidFill>
                    <a:schemeClr val="lt1"/>
                  </a:solidFill>
                  <a:latin typeface="Libre Franklin Medium"/>
                  <a:ea typeface="Libre Franklin Medium"/>
                  <a:cs typeface="Libre Franklin Medium"/>
                  <a:sym typeface="Libre Franklin Medium"/>
                </a:rPr>
                <a:t>Justifikasi 5</a:t>
              </a: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sp>
        <p:nvSpPr>
          <p:cNvPr id="147" name="Google Shape;147;p6"/>
          <p:cNvSpPr txBox="1"/>
          <p:nvPr/>
        </p:nvSpPr>
        <p:spPr>
          <a:xfrm>
            <a:off x="0" y="0"/>
            <a:ext cx="9335386" cy="520995"/>
          </a:xfrm>
          <a:prstGeom prst="rect">
            <a:avLst/>
          </a:prstGeom>
          <a:solidFill>
            <a:srgbClr val="8DA9DB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b="1" i="0" lang="en-AU" sz="2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Struktur Kurikulum Program Akademik Baharu</a:t>
            </a:r>
            <a:endParaRPr b="1" i="0" sz="28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aphicFrame>
        <p:nvGraphicFramePr>
          <p:cNvPr id="148" name="Google Shape;148;p6"/>
          <p:cNvGraphicFramePr/>
          <p:nvPr/>
        </p:nvGraphicFramePr>
        <p:xfrm>
          <a:off x="963596" y="88329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{9567E3D6-6DB4-4638-A80A-97045135B4FD}</a:tableStyleId>
              </a:tblPr>
              <a:tblGrid>
                <a:gridCol w="720825"/>
                <a:gridCol w="2500075"/>
                <a:gridCol w="1610450"/>
                <a:gridCol w="1610450"/>
                <a:gridCol w="1610450"/>
                <a:gridCol w="1610450"/>
              </a:tblGrid>
              <a:tr h="1106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>
                          <a:solidFill>
                            <a:schemeClr val="dk1"/>
                          </a:solidFill>
                        </a:rPr>
                        <a:t>Bil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>
                          <a:solidFill>
                            <a:schemeClr val="dk1"/>
                          </a:solidFill>
                        </a:rPr>
                        <a:t>Komponen Kurikulum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>
                          <a:solidFill>
                            <a:schemeClr val="dk1"/>
                          </a:solidFill>
                        </a:rPr>
                        <a:t>Jumlah kredit</a:t>
                      </a:r>
                      <a:r>
                        <a:rPr lang="en-AU" sz="1800">
                          <a:solidFill>
                            <a:schemeClr val="dk1"/>
                          </a:solidFill>
                        </a:rPr>
                        <a:t> mengukut standard program 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>
                          <a:solidFill>
                            <a:schemeClr val="dk1"/>
                          </a:solidFill>
                        </a:rPr>
                        <a:t>Jumlah kredit mngikut program yang ditawarkan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>
                          <a:solidFill>
                            <a:schemeClr val="dk1"/>
                          </a:solidFill>
                        </a:rPr>
                        <a:t>Peratus</a:t>
                      </a:r>
                      <a:r>
                        <a:rPr lang="en-AU" sz="1800">
                          <a:solidFill>
                            <a:schemeClr val="dk1"/>
                          </a:solidFill>
                        </a:rPr>
                        <a:t> kredit program mengikut (%)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>
                          <a:solidFill>
                            <a:schemeClr val="dk1"/>
                          </a:solidFill>
                        </a:rPr>
                        <a:t>Peratus program</a:t>
                      </a:r>
                      <a:r>
                        <a:rPr lang="en-AU" sz="1800">
                          <a:solidFill>
                            <a:schemeClr val="dk1"/>
                          </a:solidFill>
                        </a:rPr>
                        <a:t> yang ditawarkan (%)</a:t>
                      </a:r>
                      <a:endParaRPr sz="1800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/>
                </a:tc>
              </a:tr>
              <a:tr h="6615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/>
                        <a:t>1.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AU" sz="1800"/>
                        <a:t>Kursus Umum</a:t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631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/>
                        <a:t>2.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AU" sz="1800"/>
                        <a:t>Kursus Teras</a:t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631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/>
                        <a:t>3.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AU" sz="1800"/>
                        <a:t>Kursus Elektif</a:t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595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/>
                        <a:t>4.</a:t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n-AU" sz="1800"/>
                        <a:t>Lain-lain</a:t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631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AU" sz="1800"/>
                        <a:t>Jumlah</a:t>
                      </a:r>
                      <a:endParaRPr b="1"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sp>
        <p:nvSpPr>
          <p:cNvPr id="154" name="Google Shape;154;p7"/>
          <p:cNvSpPr txBox="1"/>
          <p:nvPr/>
        </p:nvSpPr>
        <p:spPr>
          <a:xfrm>
            <a:off x="0" y="0"/>
            <a:ext cx="9335386" cy="520995"/>
          </a:xfrm>
          <a:prstGeom prst="rect">
            <a:avLst/>
          </a:prstGeom>
          <a:solidFill>
            <a:srgbClr val="8DA9DB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b="1" i="0" lang="en-AU" sz="2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Pelan Pengajian</a:t>
            </a:r>
            <a:endParaRPr b="1" i="0" sz="28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aphicFrame>
        <p:nvGraphicFramePr>
          <p:cNvPr id="155" name="Google Shape;155;p7"/>
          <p:cNvGraphicFramePr/>
          <p:nvPr/>
        </p:nvGraphicFramePr>
        <p:xfrm>
          <a:off x="462817" y="1044739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{9567E3D6-6DB4-4638-A80A-97045135B4FD}</a:tableStyleId>
              </a:tblPr>
              <a:tblGrid>
                <a:gridCol w="1345175"/>
                <a:gridCol w="1345175"/>
                <a:gridCol w="904450"/>
                <a:gridCol w="904450"/>
                <a:gridCol w="548025"/>
                <a:gridCol w="1173975"/>
                <a:gridCol w="1173975"/>
                <a:gridCol w="652775"/>
                <a:gridCol w="1085200"/>
                <a:gridCol w="1085200"/>
                <a:gridCol w="672575"/>
              </a:tblGrid>
              <a:tr h="28800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Tahun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Komponen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Semester 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Semester II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Semester III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 hMerge="1"/>
              </a:tr>
              <a:tr h="288000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288000">
                <a:tc row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1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 Umum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2880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 Teras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2880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 Elektif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28800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Jumlah 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</a:tbl>
          </a:graphicData>
        </a:graphic>
      </p:graphicFrame>
      <p:graphicFrame>
        <p:nvGraphicFramePr>
          <p:cNvPr id="156" name="Google Shape;156;p7"/>
          <p:cNvGraphicFramePr/>
          <p:nvPr/>
        </p:nvGraphicFramePr>
        <p:xfrm>
          <a:off x="462817" y="3296435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{9567E3D6-6DB4-4638-A80A-97045135B4FD}</a:tableStyleId>
              </a:tblPr>
              <a:tblGrid>
                <a:gridCol w="1345175"/>
                <a:gridCol w="1345175"/>
                <a:gridCol w="904450"/>
                <a:gridCol w="904450"/>
                <a:gridCol w="548025"/>
                <a:gridCol w="1173975"/>
                <a:gridCol w="1173975"/>
                <a:gridCol w="652775"/>
                <a:gridCol w="1085200"/>
                <a:gridCol w="1085200"/>
                <a:gridCol w="672575"/>
              </a:tblGrid>
              <a:tr h="246275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Tahun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Komponen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Semester 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Semester II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Semester III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 hMerge="1"/>
              </a:tr>
              <a:tr h="24627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246275">
                <a:tc row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2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 Umum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24627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 Teras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24627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 Elektif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24627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Jumlah 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sp>
        <p:nvSpPr>
          <p:cNvPr id="162" name="Google Shape;162;p8"/>
          <p:cNvSpPr txBox="1"/>
          <p:nvPr/>
        </p:nvSpPr>
        <p:spPr>
          <a:xfrm>
            <a:off x="0" y="0"/>
            <a:ext cx="9335386" cy="520995"/>
          </a:xfrm>
          <a:prstGeom prst="rect">
            <a:avLst/>
          </a:prstGeom>
          <a:solidFill>
            <a:srgbClr val="8DA9DB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b="1" i="0" lang="en-AU" sz="2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Pelan Pengajian</a:t>
            </a:r>
            <a:endParaRPr b="1" i="0" sz="28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graphicFrame>
        <p:nvGraphicFramePr>
          <p:cNvPr id="163" name="Google Shape;163;p8"/>
          <p:cNvGraphicFramePr/>
          <p:nvPr/>
        </p:nvGraphicFramePr>
        <p:xfrm>
          <a:off x="385812" y="918992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{9567E3D6-6DB4-4638-A80A-97045135B4FD}</a:tableStyleId>
              </a:tblPr>
              <a:tblGrid>
                <a:gridCol w="1354675"/>
                <a:gridCol w="1354675"/>
                <a:gridCol w="910825"/>
                <a:gridCol w="910825"/>
                <a:gridCol w="551900"/>
                <a:gridCol w="1182275"/>
                <a:gridCol w="1182275"/>
                <a:gridCol w="657400"/>
                <a:gridCol w="1092875"/>
                <a:gridCol w="1092875"/>
                <a:gridCol w="677350"/>
              </a:tblGrid>
              <a:tr h="345750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Tahun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Komponen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Semester 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Semester II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Semester III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 hMerge="1"/>
              </a:tr>
              <a:tr h="345750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345750">
                <a:tc row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3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 Umum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3457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 Teras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3457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 Elektif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345750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Jumlah 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</a:tbl>
          </a:graphicData>
        </a:graphic>
      </p:graphicFrame>
      <p:graphicFrame>
        <p:nvGraphicFramePr>
          <p:cNvPr id="164" name="Google Shape;164;p8"/>
          <p:cNvGraphicFramePr/>
          <p:nvPr/>
        </p:nvGraphicFramePr>
        <p:xfrm>
          <a:off x="385812" y="3449206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{9567E3D6-6DB4-4638-A80A-97045135B4FD}</a:tableStyleId>
              </a:tblPr>
              <a:tblGrid>
                <a:gridCol w="1354675"/>
                <a:gridCol w="1354675"/>
                <a:gridCol w="910825"/>
                <a:gridCol w="910825"/>
                <a:gridCol w="551900"/>
                <a:gridCol w="1182275"/>
                <a:gridCol w="1182275"/>
                <a:gridCol w="657400"/>
                <a:gridCol w="1092875"/>
                <a:gridCol w="1092875"/>
                <a:gridCol w="677350"/>
              </a:tblGrid>
              <a:tr h="291025"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Tahun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row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Komponen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Semester 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Semester II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 hMerge="1"/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Semester III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 hMerge="1"/>
              </a:tr>
              <a:tr h="291025">
                <a:tc vMerge="1"/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Kod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291025">
                <a:tc rowSpan="4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4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 Umum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2910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 Teras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2910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Kursus Elektif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291025">
                <a:tc v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Jumlah Kredit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  <a:tr h="291025"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Jumlah Kredit Keseluruhan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100"/>
                        <a:t> 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66600" marL="6660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sp>
        <p:nvSpPr>
          <p:cNvPr id="170" name="Google Shape;170;p9"/>
          <p:cNvSpPr txBox="1"/>
          <p:nvPr/>
        </p:nvSpPr>
        <p:spPr>
          <a:xfrm>
            <a:off x="1" y="-1"/>
            <a:ext cx="9207794" cy="861238"/>
          </a:xfrm>
          <a:prstGeom prst="rect">
            <a:avLst/>
          </a:prstGeom>
          <a:solidFill>
            <a:srgbClr val="8DA9DB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Libre Franklin Medium"/>
              <a:buNone/>
            </a:pPr>
            <a:r>
              <a:rPr b="1" i="0" lang="en-AU" sz="28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Kekuatan Program Akademik Baharu Ini Berbanding Dengan Program Sedia Ada Di UA/IPTS Yang Lain</a:t>
            </a:r>
            <a:endParaRPr/>
          </a:p>
        </p:txBody>
      </p:sp>
      <p:graphicFrame>
        <p:nvGraphicFramePr>
          <p:cNvPr id="171" name="Google Shape;171;p9"/>
          <p:cNvGraphicFramePr/>
          <p:nvPr/>
        </p:nvGraphicFramePr>
        <p:xfrm>
          <a:off x="96875" y="116623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{9567E3D6-6DB4-4638-A80A-97045135B4FD}</a:tableStyleId>
              </a:tblPr>
              <a:tblGrid>
                <a:gridCol w="2913025"/>
                <a:gridCol w="2913025"/>
                <a:gridCol w="2913025"/>
                <a:gridCol w="2913025"/>
              </a:tblGrid>
              <a:tr h="2125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>
                          <a:solidFill>
                            <a:schemeClr val="dk1"/>
                          </a:solidFill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PERKARA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>
                          <a:solidFill>
                            <a:schemeClr val="dk1"/>
                          </a:solidFill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UNIVERSITI AWAM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>
                          <a:solidFill>
                            <a:schemeClr val="dk1"/>
                          </a:solidFill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UNIVERSITI SWASTA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>
                          <a:solidFill>
                            <a:schemeClr val="dk1"/>
                          </a:solidFill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UNIVERSITI LUAR NEGARA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Kekuatan Program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Persamaan Program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800">
                          <a:latin typeface="Libre Franklin Medium"/>
                          <a:ea typeface="Libre Franklin Medium"/>
                          <a:cs typeface="Libre Franklin Medium"/>
                          <a:sym typeface="Libre Franklin Medium"/>
                        </a:rPr>
                        <a:t>Perbezaan Program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Libre Franklin Medium"/>
                        <a:ea typeface="Libre Franklin Medium"/>
                        <a:cs typeface="Libre Franklin Medium"/>
                        <a:sym typeface="Libre Franklin Medium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  <p:sp>
        <p:nvSpPr>
          <p:cNvPr id="177" name="Google Shape;177;p10"/>
          <p:cNvSpPr txBox="1"/>
          <p:nvPr/>
        </p:nvSpPr>
        <p:spPr>
          <a:xfrm>
            <a:off x="1" y="0"/>
            <a:ext cx="9132570" cy="553732"/>
          </a:xfrm>
          <a:prstGeom prst="rect">
            <a:avLst/>
          </a:prstGeom>
          <a:solidFill>
            <a:srgbClr val="8DA9DB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None/>
            </a:pPr>
            <a:r>
              <a:rPr b="1" i="0" lang="en-AU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 KESIMPULAN</a:t>
            </a:r>
            <a:endParaRPr b="1" i="0" sz="3200" u="none" cap="none" strike="noStrike">
              <a:solidFill>
                <a:schemeClr val="dk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178" name="Google Shape;178;p10"/>
          <p:cNvSpPr txBox="1"/>
          <p:nvPr/>
        </p:nvSpPr>
        <p:spPr>
          <a:xfrm>
            <a:off x="595086" y="1273899"/>
            <a:ext cx="11001828" cy="43102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0"/>
          <p:cNvSpPr txBox="1"/>
          <p:nvPr/>
        </p:nvSpPr>
        <p:spPr>
          <a:xfrm>
            <a:off x="864714" y="1453334"/>
            <a:ext cx="10290966" cy="1569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 Medium"/>
              <a:buNone/>
            </a:pPr>
            <a:r>
              <a:rPr b="0" i="0" lang="en-AU" sz="3200" u="none" cap="none" strike="noStrike">
                <a:solidFill>
                  <a:schemeClr val="dk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Mesyuarat Jawatankuasa Pendidikan Tinggi (JKPT) dengan segala hormatnya dipohon untuk meluluskan cadangan program akademik baharu (Nama Program).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/>
          <p:nvPr/>
        </p:nvSpPr>
        <p:spPr>
          <a:xfrm rot="5400000">
            <a:off x="4594645" y="-645788"/>
            <a:ext cx="2881397" cy="12192001"/>
          </a:xfrm>
          <a:prstGeom prst="rect">
            <a:avLst/>
          </a:prstGeom>
          <a:solidFill>
            <a:srgbClr val="060155"/>
          </a:solidFill>
          <a:ln>
            <a:noFill/>
          </a:ln>
          <a:effectLst>
            <a:outerShdw blurRad="50800" rotWithShape="0" algn="bl" dir="189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11"/>
          <p:cNvSpPr txBox="1"/>
          <p:nvPr/>
        </p:nvSpPr>
        <p:spPr>
          <a:xfrm>
            <a:off x="2431692" y="1354023"/>
            <a:ext cx="7328616" cy="896615"/>
          </a:xfrm>
          <a:prstGeom prst="rect">
            <a:avLst/>
          </a:prstGeom>
          <a:noFill/>
          <a:ln>
            <a:noFill/>
          </a:ln>
        </p:spPr>
        <p:txBody>
          <a:bodyPr anchorCtr="0" anchor="t" bIns="60900" lIns="121875" spcFirstLastPara="1" rIns="121875" wrap="square" tIns="60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entury Gothic"/>
              <a:buNone/>
            </a:pPr>
            <a:r>
              <a:rPr b="1" i="0" lang="en-AU" sz="8000" u="none" cap="none" strike="noStrike">
                <a:solidFill>
                  <a:srgbClr val="0070C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TERIMA KASIH</a:t>
            </a:r>
            <a:endParaRPr b="0" i="0" sz="8000" u="none" cap="none" strike="noStrike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2020-03-26T14:02:08Z</dcterms:created>
  <dc:creator>user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2022-12-02T02:52:23Z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b64f8075-2917-4ae3-86de-406a8923a004</vt:lpwstr>
  </property>
  <property fmtid="{D5CDD505-2E9C-101B-9397-08002B2CF9AE}" pid="7" name="MSIP_Label_defa4170-0d19-0005-0004-bc88714345d2_ActionId">
    <vt:lpwstr>cb2884be-17be-4b68-bd5b-5cb4b633206f</vt:lpwstr>
  </property>
  <property fmtid="{D5CDD505-2E9C-101B-9397-08002B2CF9AE}" pid="8" name="MSIP_Label_defa4170-0d19-0005-0004-bc88714345d2_ContentBits">
    <vt:lpwstr>0</vt:lpwstr>
  </property>
</Properties>
</file>