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12192000"/>
  <p:notesSz cx="6797675" cy="9926625"/>
  <p:embeddedFontLst>
    <p:embeddedFont>
      <p:font typeface="Libre Franklin Medium"/>
      <p:regular r:id="rId16"/>
      <p:bold r:id="rId17"/>
      <p:italic r:id="rId18"/>
      <p:boldItalic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gcnwX76GC28Lrw+t+2wHvCcChZ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075FE3-FCCB-43D2-A42B-D8F303D61427}">
  <a:tblStyle styleId="{E3075FE3-FCCB-43D2-A42B-D8F303D6142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9567E3D6-6DB4-4638-A80A-97045135B4F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5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4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ibreFranklinMedium-bold.fntdata"/><Relationship Id="rId16" Type="http://schemas.openxmlformats.org/officeDocument/2006/relationships/font" Target="fonts/LibreFranklinMedium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ibreFranklinMedium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ibreFranklin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60" cy="498055"/>
          </a:xfrm>
          <a:prstGeom prst="rect">
            <a:avLst/>
          </a:prstGeom>
          <a:noFill/>
          <a:ln>
            <a:noFill/>
          </a:ln>
        </p:spPr>
        <p:txBody>
          <a:bodyPr anchorCtr="0" anchor="t" bIns="46625" lIns="93275" spcFirstLastPara="1" rIns="93275" wrap="square" tIns="466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60" cy="498055"/>
          </a:xfrm>
          <a:prstGeom prst="rect">
            <a:avLst/>
          </a:prstGeom>
          <a:noFill/>
          <a:ln>
            <a:noFill/>
          </a:ln>
        </p:spPr>
        <p:txBody>
          <a:bodyPr anchorCtr="0" anchor="t" bIns="46625" lIns="93275" spcFirstLastPara="1" rIns="93275" wrap="square" tIns="466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6625" lIns="93275" spcFirstLastPara="1" rIns="93275" wrap="square" tIns="466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60" cy="498054"/>
          </a:xfrm>
          <a:prstGeom prst="rect">
            <a:avLst/>
          </a:prstGeom>
          <a:noFill/>
          <a:ln>
            <a:noFill/>
          </a:ln>
        </p:spPr>
        <p:txBody>
          <a:bodyPr anchorCtr="0" anchor="b" bIns="46625" lIns="93275" spcFirstLastPara="1" rIns="93275" wrap="square" tIns="466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  <a:noFill/>
          <a:ln>
            <a:noFill/>
          </a:ln>
        </p:spPr>
        <p:txBody>
          <a:bodyPr anchorCtr="0" anchor="b" bIns="46625" lIns="93275" spcFirstLastPara="1" rIns="93275" wrap="square" tIns="466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6625" lIns="93275" spcFirstLastPara="1" rIns="93275" wrap="square" tIns="46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ster Slide 1">
  <p:cSld name="Master Slide 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1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pic>
        <p:nvPicPr>
          <p:cNvPr id="15" name="Google Shape;15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665869" y="12412"/>
            <a:ext cx="1273586" cy="56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1547" y="4913372"/>
            <a:ext cx="11545847" cy="1944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483" y="4913372"/>
            <a:ext cx="11806516" cy="1944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59070" y="110814"/>
            <a:ext cx="1100463" cy="50571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480411"/>
            <a:ext cx="12198096" cy="38941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>
            <p:ph type="ctrTitle"/>
          </p:nvPr>
        </p:nvSpPr>
        <p:spPr>
          <a:xfrm>
            <a:off x="18622" y="1622734"/>
            <a:ext cx="8610600" cy="22495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Arial"/>
              <a:buNone/>
            </a:pPr>
            <a:r>
              <a:rPr b="1" lang="en-AU" sz="420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MESYUARAT JAWATANKUASA PENDIDIKAN TINGGI (JKPT)</a:t>
            </a:r>
            <a:endParaRPr sz="4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-383124" y="4171100"/>
            <a:ext cx="8838600" cy="92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None/>
            </a:pPr>
            <a:r>
              <a:rPr b="1" i="0" lang="en-AU" sz="34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UNIVERSITI TEKNOLOGI MALAYSIA (UTM)</a:t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8341585" y="547818"/>
            <a:ext cx="3728557" cy="5746501"/>
            <a:chOff x="8341585" y="547818"/>
            <a:chExt cx="3728557" cy="5746501"/>
          </a:xfrm>
        </p:grpSpPr>
        <p:pic>
          <p:nvPicPr>
            <p:cNvPr id="98" name="Google Shape;9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8341585" y="796530"/>
              <a:ext cx="3728557" cy="54977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705979" y="547818"/>
              <a:ext cx="1526516" cy="152651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UTM Brand | Universiti Teknologi Malaysia" id="100" name="Google Shape;10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1858" y="478584"/>
            <a:ext cx="159067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</a:pPr>
            <a:r>
              <a:rPr b="1" i="0" lang="en-AU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RINGKASAN MAKLUMAT PROGRAM </a:t>
            </a:r>
            <a:endParaRPr b="1" i="0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8" name="Google Shape;108;p4"/>
          <p:cNvGraphicFramePr/>
          <p:nvPr/>
        </p:nvGraphicFramePr>
        <p:xfrm>
          <a:off x="219869" y="6068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{E3075FE3-FCCB-43D2-A42B-D8F303D61427}</a:tableStyleId>
              </a:tblPr>
              <a:tblGrid>
                <a:gridCol w="589850"/>
                <a:gridCol w="3368875"/>
                <a:gridCol w="7868100"/>
              </a:tblGrid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BIL</a:t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PERKARA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PERINCIAN MAKLUMAT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</a:tr>
              <a:tr h="319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Entiti Akademik Yang Menawarkan Program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547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Nama Program Yang Disemak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BM 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BI :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5477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3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Nama Penganugerahan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BM :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BI :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4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Tahap Kerangka Kelayakan Malaysia (MQF)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Bidang National Educational Code (NEC)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6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Pengiktirafan Badan Profesional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Mod Penawaran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Jumlah Jam Kredit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42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Sesi penawaran 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342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10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Kaedah dan Tempoh Pengajian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587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Kaedah Penyampaian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Konvensional /Pembelajaran Terbuka dan Jarak Jauh (Open and Distance Learning,ODL) </a:t>
                      </a:r>
                      <a:r>
                        <a:rPr b="1" lang="en-AU" sz="1400" u="none" cap="none" strike="noStrike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 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  <a:tr h="587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Tarikh Kelulusan 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AutoNum type="arabicPeriod"/>
                      </a:pPr>
                      <a:r>
                        <a:rPr b="0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Saringan Awal, KPT: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AutoNum type="arabicPeriod"/>
                      </a:pPr>
                      <a:r>
                        <a:rPr b="0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Akreditasi Sementara 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AutoNum type="arabicPeriod"/>
                      </a:pPr>
                      <a:r>
                        <a:rPr b="0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Mesyuarat Senat :</a:t>
                      </a:r>
                      <a:endParaRPr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Libre Franklin Medium"/>
                        <a:buAutoNum type="arabicPeriod"/>
                      </a:pPr>
                      <a:r>
                        <a:rPr b="0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LPU :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Google Shape;109;p4"/>
          <p:cNvGraphicFramePr/>
          <p:nvPr/>
        </p:nvGraphicFramePr>
        <p:xfrm>
          <a:off x="4393187" y="43081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{9567E3D6-6DB4-4638-A80A-97045135B4FD}</a:tableStyleId>
              </a:tblPr>
              <a:tblGrid>
                <a:gridCol w="2389800"/>
                <a:gridCol w="2303850"/>
                <a:gridCol w="2734950"/>
              </a:tblGrid>
              <a:tr h="17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Kaedah Pengajian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Tempoh Mininum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AU" sz="14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Tempoh Maksimum</a:t>
                      </a:r>
                      <a:endParaRPr/>
                    </a:p>
                  </a:txBody>
                  <a:tcPr marT="45725" marB="45725" marR="91450" marL="91450" anchor="ctr">
                    <a:solidFill>
                      <a:srgbClr val="8DA9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0" y="0"/>
            <a:ext cx="9318171" cy="514906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i="0" lang="en-AU" sz="2300" u="none" cap="none" strike="noStrike">
                <a:solidFill>
                  <a:schemeClr val="dk1"/>
                </a:solidFill>
              </a:rPr>
              <a:t>JUSTIFIKASI MENCADANGKAN  PROGRAM AKADEMIK BAHARU</a:t>
            </a:r>
            <a:endParaRPr i="0" sz="2300" u="none" cap="none" strike="noStrike">
              <a:solidFill>
                <a:schemeClr val="dk1"/>
              </a:solidFill>
            </a:endParaRPr>
          </a:p>
        </p:txBody>
      </p:sp>
      <p:grpSp>
        <p:nvGrpSpPr>
          <p:cNvPr id="116" name="Google Shape;116;p5"/>
          <p:cNvGrpSpPr/>
          <p:nvPr/>
        </p:nvGrpSpPr>
        <p:grpSpPr>
          <a:xfrm>
            <a:off x="204382" y="1057592"/>
            <a:ext cx="11268148" cy="4742814"/>
            <a:chOff x="0" y="3329"/>
            <a:chExt cx="11268148" cy="4742814"/>
          </a:xfrm>
        </p:grpSpPr>
        <p:cxnSp>
          <p:nvCxnSpPr>
            <p:cNvPr id="117" name="Google Shape;117;p5"/>
            <p:cNvCxnSpPr/>
            <p:nvPr/>
          </p:nvCxnSpPr>
          <p:spPr>
            <a:xfrm>
              <a:off x="0" y="4746143"/>
              <a:ext cx="11268148" cy="0"/>
            </a:xfrm>
            <a:prstGeom prst="straightConnector1">
              <a:avLst/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0" y="3788460"/>
              <a:ext cx="11268148" cy="0"/>
            </a:xfrm>
            <a:prstGeom prst="straightConnector1">
              <a:avLst/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0" y="2830776"/>
              <a:ext cx="11268148" cy="0"/>
            </a:xfrm>
            <a:prstGeom prst="straightConnector1">
              <a:avLst/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0" y="1873092"/>
              <a:ext cx="11268148" cy="0"/>
            </a:xfrm>
            <a:prstGeom prst="straightConnector1">
              <a:avLst/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0" y="915408"/>
              <a:ext cx="11268148" cy="0"/>
            </a:xfrm>
            <a:prstGeom prst="straightConnector1">
              <a:avLst/>
            </a:prstGeom>
            <a:noFill/>
            <a:ln cap="flat" cmpd="sng" w="12700">
              <a:solidFill>
                <a:srgbClr val="345A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2" name="Google Shape;122;p5"/>
            <p:cNvSpPr/>
            <p:nvPr/>
          </p:nvSpPr>
          <p:spPr>
            <a:xfrm>
              <a:off x="2929718" y="3329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5"/>
            <p:cNvSpPr txBox="1"/>
            <p:nvPr/>
          </p:nvSpPr>
          <p:spPr>
            <a:xfrm>
              <a:off x="2929718" y="3329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0" y="3329"/>
              <a:ext cx="2929718" cy="912079"/>
            </a:xfrm>
            <a:prstGeom prst="round2SameRect">
              <a:avLst>
                <a:gd fmla="val 16670" name="adj1"/>
                <a:gd fmla="val 0" name="adj2"/>
              </a:avLst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5"/>
            <p:cNvSpPr txBox="1"/>
            <p:nvPr/>
          </p:nvSpPr>
          <p:spPr>
            <a:xfrm>
              <a:off x="44532" y="47861"/>
              <a:ext cx="2840654" cy="8675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AU" sz="3600" u="none" cap="none" strike="noStrike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Justifikasi 1</a:t>
              </a: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2929718" y="961012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5"/>
            <p:cNvSpPr txBox="1"/>
            <p:nvPr/>
          </p:nvSpPr>
          <p:spPr>
            <a:xfrm>
              <a:off x="2929718" y="961012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0" y="961012"/>
              <a:ext cx="2929718" cy="912079"/>
            </a:xfrm>
            <a:prstGeom prst="round2SameRect">
              <a:avLst>
                <a:gd fmla="val 16670" name="adj1"/>
                <a:gd fmla="val 0" name="adj2"/>
              </a:avLst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5"/>
            <p:cNvSpPr txBox="1"/>
            <p:nvPr/>
          </p:nvSpPr>
          <p:spPr>
            <a:xfrm>
              <a:off x="44532" y="1005544"/>
              <a:ext cx="2840654" cy="8675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AU" sz="3600" u="none" cap="none" strike="noStrike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Justifikasi 2</a:t>
              </a: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929718" y="1918696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5"/>
            <p:cNvSpPr txBox="1"/>
            <p:nvPr/>
          </p:nvSpPr>
          <p:spPr>
            <a:xfrm>
              <a:off x="2929718" y="1918696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0" y="1918696"/>
              <a:ext cx="2929718" cy="912079"/>
            </a:xfrm>
            <a:prstGeom prst="round2SameRect">
              <a:avLst>
                <a:gd fmla="val 16670" name="adj1"/>
                <a:gd fmla="val 0" name="adj2"/>
              </a:avLst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5"/>
            <p:cNvSpPr txBox="1"/>
            <p:nvPr/>
          </p:nvSpPr>
          <p:spPr>
            <a:xfrm>
              <a:off x="44532" y="1963228"/>
              <a:ext cx="2840654" cy="8675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AU" sz="3600" u="none" cap="none" strike="noStrike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Justifikasi 3</a:t>
              </a: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2929718" y="2876380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5"/>
            <p:cNvSpPr txBox="1"/>
            <p:nvPr/>
          </p:nvSpPr>
          <p:spPr>
            <a:xfrm>
              <a:off x="2929718" y="2876380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0" y="2876380"/>
              <a:ext cx="2929718" cy="912079"/>
            </a:xfrm>
            <a:prstGeom prst="round2SameRect">
              <a:avLst>
                <a:gd fmla="val 16670" name="adj1"/>
                <a:gd fmla="val 0" name="adj2"/>
              </a:avLst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5"/>
            <p:cNvSpPr txBox="1"/>
            <p:nvPr/>
          </p:nvSpPr>
          <p:spPr>
            <a:xfrm>
              <a:off x="44532" y="2920912"/>
              <a:ext cx="2840654" cy="8675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AU" sz="3600" u="none" cap="none" strike="noStrike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Justifikasi 4</a:t>
              </a: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2929718" y="3834064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5"/>
            <p:cNvSpPr txBox="1"/>
            <p:nvPr/>
          </p:nvSpPr>
          <p:spPr>
            <a:xfrm>
              <a:off x="2929718" y="3834064"/>
              <a:ext cx="8338429" cy="912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6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endParaRPr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0" y="3834064"/>
              <a:ext cx="2929718" cy="912079"/>
            </a:xfrm>
            <a:prstGeom prst="round2SameRect">
              <a:avLst>
                <a:gd fmla="val 16670" name="adj1"/>
                <a:gd fmla="val 0" name="adj2"/>
              </a:avLst>
            </a:prstGeom>
            <a:solidFill>
              <a:srgbClr val="4372C3"/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44532" y="3878596"/>
              <a:ext cx="2840654" cy="8675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AU" sz="3600" u="none" cap="none" strike="noStrike">
                  <a:solidFill>
                    <a:schemeClr val="lt1"/>
                  </a:solidFill>
                  <a:latin typeface="Libre Franklin Medium"/>
                  <a:ea typeface="Libre Franklin Medium"/>
                  <a:cs typeface="Libre Franklin Medium"/>
                  <a:sym typeface="Libre Franklin Medium"/>
                </a:rPr>
                <a:t>Justifikasi 5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47" name="Google Shape;147;p6"/>
          <p:cNvSpPr txBox="1"/>
          <p:nvPr/>
        </p:nvSpPr>
        <p:spPr>
          <a:xfrm>
            <a:off x="0" y="0"/>
            <a:ext cx="9335386" cy="520995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Struktur Kurikulum Program Akademik Baharu</a:t>
            </a:r>
            <a:endParaRPr b="1" i="0" sz="28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aphicFrame>
        <p:nvGraphicFramePr>
          <p:cNvPr id="148" name="Google Shape;148;p6"/>
          <p:cNvGraphicFramePr/>
          <p:nvPr/>
        </p:nvGraphicFramePr>
        <p:xfrm>
          <a:off x="963596" y="88329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{9567E3D6-6DB4-4638-A80A-97045135B4FD}</a:tableStyleId>
              </a:tblPr>
              <a:tblGrid>
                <a:gridCol w="720825"/>
                <a:gridCol w="2500075"/>
                <a:gridCol w="1610450"/>
                <a:gridCol w="1610450"/>
                <a:gridCol w="1610450"/>
                <a:gridCol w="1610450"/>
              </a:tblGrid>
              <a:tr h="1106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Bil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Komponen Kurikulum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Jumlah kredit</a:t>
                      </a: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 mengukut standard program 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Jumlah kredit mngikut program yang ditawarkan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Peratus</a:t>
                      </a: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 kredit program mengikut (%)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Peratus program</a:t>
                      </a:r>
                      <a:r>
                        <a:rPr lang="en-AU" sz="1800">
                          <a:solidFill>
                            <a:schemeClr val="dk1"/>
                          </a:solidFill>
                        </a:rPr>
                        <a:t> yang ditawarkan (%)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661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/>
                        <a:t>1.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AU" sz="1800"/>
                        <a:t>Kursus Umum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31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/>
                        <a:t>2.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AU" sz="1800"/>
                        <a:t>Kursus Teras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31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/>
                        <a:t>3.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AU" sz="1800"/>
                        <a:t>Kursus Elektif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595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/>
                        <a:t>4.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AU" sz="1800"/>
                        <a:t>Lain-lain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31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AU" sz="1800"/>
                        <a:t>Jumlah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54" name="Google Shape;154;p7"/>
          <p:cNvSpPr txBox="1"/>
          <p:nvPr/>
        </p:nvSpPr>
        <p:spPr>
          <a:xfrm>
            <a:off x="0" y="0"/>
            <a:ext cx="9335386" cy="520995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Pelan Pengajian</a:t>
            </a:r>
            <a:endParaRPr b="1" i="0" sz="28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aphicFrame>
        <p:nvGraphicFramePr>
          <p:cNvPr id="155" name="Google Shape;155;p7"/>
          <p:cNvGraphicFramePr/>
          <p:nvPr/>
        </p:nvGraphicFramePr>
        <p:xfrm>
          <a:off x="462817" y="104473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{9567E3D6-6DB4-4638-A80A-97045135B4FD}</a:tableStyleId>
              </a:tblPr>
              <a:tblGrid>
                <a:gridCol w="1345175"/>
                <a:gridCol w="1345175"/>
                <a:gridCol w="904450"/>
                <a:gridCol w="904450"/>
                <a:gridCol w="548025"/>
                <a:gridCol w="1173975"/>
                <a:gridCol w="1173975"/>
                <a:gridCol w="652775"/>
                <a:gridCol w="1085200"/>
                <a:gridCol w="1085200"/>
                <a:gridCol w="672575"/>
              </a:tblGrid>
              <a:tr h="2880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Tahun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Komponen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</a:tr>
              <a:tr h="2880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88000"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Umum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880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Teras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880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Elektif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880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Jumlah 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</a:tbl>
          </a:graphicData>
        </a:graphic>
      </p:graphicFrame>
      <p:graphicFrame>
        <p:nvGraphicFramePr>
          <p:cNvPr id="156" name="Google Shape;156;p7"/>
          <p:cNvGraphicFramePr/>
          <p:nvPr/>
        </p:nvGraphicFramePr>
        <p:xfrm>
          <a:off x="462817" y="329643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{9567E3D6-6DB4-4638-A80A-97045135B4FD}</a:tableStyleId>
              </a:tblPr>
              <a:tblGrid>
                <a:gridCol w="1345175"/>
                <a:gridCol w="1345175"/>
                <a:gridCol w="904450"/>
                <a:gridCol w="904450"/>
                <a:gridCol w="548025"/>
                <a:gridCol w="1173975"/>
                <a:gridCol w="1173975"/>
                <a:gridCol w="652775"/>
                <a:gridCol w="1085200"/>
                <a:gridCol w="1085200"/>
                <a:gridCol w="672575"/>
              </a:tblGrid>
              <a:tr h="2462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Tahun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Komponen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</a:tr>
              <a:tr h="2462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46275"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Umum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462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Teras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462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Elektif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462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Jumlah 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0" y="0"/>
            <a:ext cx="9335386" cy="520995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Pelan Pengajian</a:t>
            </a:r>
            <a:endParaRPr b="1" i="0" sz="28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aphicFrame>
        <p:nvGraphicFramePr>
          <p:cNvPr id="163" name="Google Shape;163;p8"/>
          <p:cNvGraphicFramePr/>
          <p:nvPr/>
        </p:nvGraphicFramePr>
        <p:xfrm>
          <a:off x="385812" y="91899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{9567E3D6-6DB4-4638-A80A-97045135B4FD}</a:tableStyleId>
              </a:tblPr>
              <a:tblGrid>
                <a:gridCol w="1354675"/>
                <a:gridCol w="1354675"/>
                <a:gridCol w="910825"/>
                <a:gridCol w="910825"/>
                <a:gridCol w="551900"/>
                <a:gridCol w="1182275"/>
                <a:gridCol w="1182275"/>
                <a:gridCol w="657400"/>
                <a:gridCol w="1092875"/>
                <a:gridCol w="1092875"/>
                <a:gridCol w="677350"/>
              </a:tblGrid>
              <a:tr h="3457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Tahun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Komponen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</a:tr>
              <a:tr h="3457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345750"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Umum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3457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Teras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3457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Elektif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3457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Jumlah 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</a:tbl>
          </a:graphicData>
        </a:graphic>
      </p:graphicFrame>
      <p:graphicFrame>
        <p:nvGraphicFramePr>
          <p:cNvPr id="164" name="Google Shape;164;p8"/>
          <p:cNvGraphicFramePr/>
          <p:nvPr/>
        </p:nvGraphicFramePr>
        <p:xfrm>
          <a:off x="385812" y="344920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{9567E3D6-6DB4-4638-A80A-97045135B4FD}</a:tableStyleId>
              </a:tblPr>
              <a:tblGrid>
                <a:gridCol w="1354675"/>
                <a:gridCol w="1354675"/>
                <a:gridCol w="910825"/>
                <a:gridCol w="910825"/>
                <a:gridCol w="551900"/>
                <a:gridCol w="1182275"/>
                <a:gridCol w="1182275"/>
                <a:gridCol w="657400"/>
                <a:gridCol w="1092875"/>
                <a:gridCol w="1092875"/>
                <a:gridCol w="677350"/>
              </a:tblGrid>
              <a:tr h="2910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Tahun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Komponen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Semester III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hMerge="1"/>
              </a:tr>
              <a:tr h="2910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Kod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91025">
                <a:tc row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Umum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910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Teras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910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Kursus Elektif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910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Jumlah Kredit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  <a:tr h="2910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Jumlah Kredit Keseluruhan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/>
                        <a:t> 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600" marL="666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70" name="Google Shape;170;p9"/>
          <p:cNvSpPr txBox="1"/>
          <p:nvPr/>
        </p:nvSpPr>
        <p:spPr>
          <a:xfrm>
            <a:off x="1" y="-1"/>
            <a:ext cx="9207794" cy="861238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b="1" i="0" lang="en-AU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Kekuatan Program Akademik Baharu Ini Berbanding Dengan Program Sedia Ada Di UA/IPTS Yang Lain</a:t>
            </a:r>
            <a:endParaRPr/>
          </a:p>
        </p:txBody>
      </p:sp>
      <p:graphicFrame>
        <p:nvGraphicFramePr>
          <p:cNvPr id="171" name="Google Shape;171;p9"/>
          <p:cNvGraphicFramePr/>
          <p:nvPr/>
        </p:nvGraphicFramePr>
        <p:xfrm>
          <a:off x="96875" y="116623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{9567E3D6-6DB4-4638-A80A-97045135B4FD}</a:tableStyleId>
              </a:tblPr>
              <a:tblGrid>
                <a:gridCol w="2913025"/>
                <a:gridCol w="2913025"/>
                <a:gridCol w="2913025"/>
                <a:gridCol w="2913025"/>
              </a:tblGrid>
              <a:tr h="212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PERKARA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UNIVERSITI AWAM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UNIVERSITI SWASTA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solidFill>
                            <a:schemeClr val="dk1"/>
                          </a:solidFill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UNIVERSITI LUAR NEGARA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Kekuatan Program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Persamaan Program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>
                          <a:latin typeface="Libre Franklin Medium"/>
                          <a:ea typeface="Libre Franklin Medium"/>
                          <a:cs typeface="Libre Franklin Medium"/>
                          <a:sym typeface="Libre Franklin Medium"/>
                        </a:rPr>
                        <a:t>Perbezaan Program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Libre Franklin Medium"/>
                        <a:ea typeface="Libre Franklin Medium"/>
                        <a:cs typeface="Libre Franklin Medium"/>
                        <a:sym typeface="Libre Franklin Medium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77" name="Google Shape;177;p10"/>
          <p:cNvSpPr txBox="1"/>
          <p:nvPr/>
        </p:nvSpPr>
        <p:spPr>
          <a:xfrm>
            <a:off x="1" y="0"/>
            <a:ext cx="9132570" cy="553732"/>
          </a:xfrm>
          <a:prstGeom prst="rect">
            <a:avLst/>
          </a:prstGeom>
          <a:solidFill>
            <a:srgbClr val="8DA9D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</a:pPr>
            <a:r>
              <a:rPr b="1" i="0" lang="en-AU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 KESIMPULAN</a:t>
            </a:r>
            <a:endParaRPr b="1" i="0" sz="3200" u="none" cap="none" strike="noStrike">
              <a:solidFill>
                <a:schemeClr val="dk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sp>
        <p:nvSpPr>
          <p:cNvPr id="178" name="Google Shape;178;p10"/>
          <p:cNvSpPr txBox="1"/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/>
          <p:cNvSpPr txBox="1"/>
          <p:nvPr/>
        </p:nvSpPr>
        <p:spPr>
          <a:xfrm>
            <a:off x="864714" y="1453334"/>
            <a:ext cx="10290966" cy="1569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</a:pPr>
            <a:r>
              <a:rPr b="0" i="0" lang="en-AU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Mesyuarat Jawatankuasa Pendidikan Tinggi (JKPT) dengan segala hormatnya dipohon untuk meluluskan cadangan program akademik baharu (Nama Program).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>
            <a:noFill/>
          </a:ln>
          <a:effectLst>
            <a:outerShdw blurRad="50800" rotWithShape="0" algn="bl" dir="189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anchorCtr="0" anchor="t" bIns="60900" lIns="121875" spcFirstLastPara="1" rIns="121875" wrap="square" tIns="60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entury Gothic"/>
              <a:buNone/>
            </a:pPr>
            <a:r>
              <a:rPr b="1" i="0" lang="en-AU" sz="8000" u="none" cap="none" strike="noStrike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b="0" i="0" sz="80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2020-03-26T14:02:08Z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