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49" r:id="rId3"/>
    <p:sldId id="357" r:id="rId4"/>
    <p:sldId id="358" r:id="rId5"/>
    <p:sldId id="361" r:id="rId6"/>
    <p:sldId id="362" r:id="rId7"/>
    <p:sldId id="353" r:id="rId8"/>
    <p:sldId id="365" r:id="rId9"/>
    <p:sldId id="305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434C72-3591-4FA7-890E-F58594BE2387}" v="4" dt="2022-12-06T08:05:50.535"/>
    <p1510:client id="{E2D0F7F7-B6BD-49F8-A8D0-B3D4CE0CD434}" v="7" dt="2022-12-06T08:22:18.726"/>
  </p1510:revLst>
</p1510:revInfo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82" autoAdjust="0"/>
    <p:restoredTop sz="94660"/>
  </p:normalViewPr>
  <p:slideViewPr>
    <p:cSldViewPr snapToGrid="0">
      <p:cViewPr varScale="1">
        <p:scale>
          <a:sx n="67" d="100"/>
          <a:sy n="67" d="100"/>
        </p:scale>
        <p:origin x="180" y="5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URIL AINI BINTI AHMAD TOHID" userId="5e103487-296e-4268-b413-74ecadc6292a" providerId="ADAL" clId="{E2D0F7F7-B6BD-49F8-A8D0-B3D4CE0CD434}"/>
    <pc:docChg chg="custSel delSld modSld">
      <pc:chgData name="NURIL AINI BINTI AHMAD TOHID" userId="5e103487-296e-4268-b413-74ecadc6292a" providerId="ADAL" clId="{E2D0F7F7-B6BD-49F8-A8D0-B3D4CE0CD434}" dt="2022-12-07T03:57:54.311" v="169" actId="47"/>
      <pc:docMkLst>
        <pc:docMk/>
      </pc:docMkLst>
      <pc:sldChg chg="addSp delSp modSp mod">
        <pc:chgData name="NURIL AINI BINTI AHMAD TOHID" userId="5e103487-296e-4268-b413-74ecadc6292a" providerId="ADAL" clId="{E2D0F7F7-B6BD-49F8-A8D0-B3D4CE0CD434}" dt="2022-12-06T08:20:47.811" v="137" actId="6549"/>
        <pc:sldMkLst>
          <pc:docMk/>
          <pc:sldMk cId="3594919555" sldId="357"/>
        </pc:sldMkLst>
        <pc:graphicFrameChg chg="add del mod modGraphic">
          <ac:chgData name="NURIL AINI BINTI AHMAD TOHID" userId="5e103487-296e-4268-b413-74ecadc6292a" providerId="ADAL" clId="{E2D0F7F7-B6BD-49F8-A8D0-B3D4CE0CD434}" dt="2022-12-06T08:17:21.612" v="72" actId="478"/>
          <ac:graphicFrameMkLst>
            <pc:docMk/>
            <pc:sldMk cId="3594919555" sldId="357"/>
            <ac:graphicFrameMk id="4" creationId="{11E55745-9EE4-CDD2-7798-6D9A26DFD596}"/>
          </ac:graphicFrameMkLst>
        </pc:graphicFrameChg>
        <pc:graphicFrameChg chg="mod modGraphic">
          <ac:chgData name="NURIL AINI BINTI AHMAD TOHID" userId="5e103487-296e-4268-b413-74ecadc6292a" providerId="ADAL" clId="{E2D0F7F7-B6BD-49F8-A8D0-B3D4CE0CD434}" dt="2022-12-06T08:20:47.811" v="137" actId="6549"/>
          <ac:graphicFrameMkLst>
            <pc:docMk/>
            <pc:sldMk cId="3594919555" sldId="357"/>
            <ac:graphicFrameMk id="5" creationId="{E1D21709-DBBB-CBE8-77EE-D970D028299D}"/>
          </ac:graphicFrameMkLst>
        </pc:graphicFrameChg>
        <pc:graphicFrameChg chg="mod modGraphic">
          <ac:chgData name="NURIL AINI BINTI AHMAD TOHID" userId="5e103487-296e-4268-b413-74ecadc6292a" providerId="ADAL" clId="{E2D0F7F7-B6BD-49F8-A8D0-B3D4CE0CD434}" dt="2022-12-06T08:14:08.196" v="68" actId="1076"/>
          <ac:graphicFrameMkLst>
            <pc:docMk/>
            <pc:sldMk cId="3594919555" sldId="357"/>
            <ac:graphicFrameMk id="6" creationId="{922EE2A1-A515-85FC-CF34-8BC506AB13A3}"/>
          </ac:graphicFrameMkLst>
        </pc:graphicFrameChg>
        <pc:picChg chg="add del">
          <ac:chgData name="NURIL AINI BINTI AHMAD TOHID" userId="5e103487-296e-4268-b413-74ecadc6292a" providerId="ADAL" clId="{E2D0F7F7-B6BD-49F8-A8D0-B3D4CE0CD434}" dt="2022-12-06T08:12:27.886" v="29"/>
          <ac:picMkLst>
            <pc:docMk/>
            <pc:sldMk cId="3594919555" sldId="357"/>
            <ac:picMk id="1026" creationId="{9981F957-4EA7-4873-EE9E-63E9DDF01106}"/>
          </ac:picMkLst>
        </pc:picChg>
      </pc:sldChg>
      <pc:sldChg chg="modSp mod">
        <pc:chgData name="NURIL AINI BINTI AHMAD TOHID" userId="5e103487-296e-4268-b413-74ecadc6292a" providerId="ADAL" clId="{E2D0F7F7-B6BD-49F8-A8D0-B3D4CE0CD434}" dt="2022-12-06T08:24:03.340" v="168" actId="2165"/>
        <pc:sldMkLst>
          <pc:docMk/>
          <pc:sldMk cId="2351478526" sldId="361"/>
        </pc:sldMkLst>
        <pc:graphicFrameChg chg="mod modGraphic">
          <ac:chgData name="NURIL AINI BINTI AHMAD TOHID" userId="5e103487-296e-4268-b413-74ecadc6292a" providerId="ADAL" clId="{E2D0F7F7-B6BD-49F8-A8D0-B3D4CE0CD434}" dt="2022-12-06T08:24:03.340" v="168" actId="2165"/>
          <ac:graphicFrameMkLst>
            <pc:docMk/>
            <pc:sldMk cId="2351478526" sldId="361"/>
            <ac:graphicFrameMk id="5" creationId="{8942B3DA-7065-4CC6-22AD-4098A429D017}"/>
          </ac:graphicFrameMkLst>
        </pc:graphicFrameChg>
      </pc:sldChg>
      <pc:sldChg chg="del">
        <pc:chgData name="NURIL AINI BINTI AHMAD TOHID" userId="5e103487-296e-4268-b413-74ecadc6292a" providerId="ADAL" clId="{E2D0F7F7-B6BD-49F8-A8D0-B3D4CE0CD434}" dt="2022-12-07T03:57:54.311" v="169" actId="47"/>
        <pc:sldMkLst>
          <pc:docMk/>
          <pc:sldMk cId="759825965" sldId="3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80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A4BD8281-7321-4AAA-8DBC-EA811DCDA94B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A316D77-3EB7-48BA-A10E-5709A12FA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82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80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39748C25-1472-469C-A8F9-BEC88BB60F90}" type="datetimeFigureOut">
              <a:rPr lang="en-MY" smtClean="0"/>
              <a:t>7/12/2022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3FFEAD4D-E5C9-4428-AE20-19F80DBFE45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327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ABB4-B819-4603-A8F5-60C27515A637}" type="datetime1">
              <a:rPr lang="en-MY" smtClean="0"/>
              <a:t>7/12/2022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608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97A7-5E30-45CC-A0CD-92D5FE4FF21F}" type="datetime1">
              <a:rPr lang="en-MY" smtClean="0"/>
              <a:t>7/12/2022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3695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1B22-D755-4CE8-83CD-E3A4E840E8BB}" type="datetime1">
              <a:rPr lang="en-MY" smtClean="0"/>
              <a:t>7/12/2022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56049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35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8949-57F6-4B37-849C-5A7492513E07}" type="datetime1">
              <a:rPr lang="en-MY" smtClean="0"/>
              <a:t>7/12/2022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4771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7902-8939-449A-AFBE-743EF2152AA6}" type="datetime1">
              <a:rPr lang="en-MY" smtClean="0"/>
              <a:t>7/12/2022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712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27E0-15D5-418E-AAC8-9164FD75344A}" type="datetime1">
              <a:rPr lang="en-MY" smtClean="0"/>
              <a:t>7/12/2022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248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E0BD1-1BA1-4287-9B82-F061CAB494CD}" type="datetime1">
              <a:rPr lang="en-MY" smtClean="0"/>
              <a:t>7/12/2022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6750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496A-E5D7-466C-A600-E61EBAC132D1}" type="datetime1">
              <a:rPr lang="en-MY" smtClean="0"/>
              <a:t>7/12/2022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410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04DC-47DB-46B7-BD47-151693D38D9D}" type="datetime1">
              <a:rPr lang="en-MY" smtClean="0"/>
              <a:t>7/12/2022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2655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3867F-9222-47D2-8232-FCE440711F4D}" type="datetime1">
              <a:rPr lang="en-MY" smtClean="0"/>
              <a:t>7/12/2022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4566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0D8D-1B6B-4D15-8EC5-6603C93C1186}" type="datetime1">
              <a:rPr lang="en-MY" smtClean="0"/>
              <a:t>7/12/2022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6973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0FB8A-509B-4BD3-9575-1F8062A74EB2}" type="datetime1">
              <a:rPr lang="en-MY" smtClean="0"/>
              <a:t>7/12/2022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1167" y="75458"/>
            <a:ext cx="1453295" cy="51672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869" y="12412"/>
            <a:ext cx="1273586" cy="56841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547" y="4913372"/>
            <a:ext cx="11545847" cy="19446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83" y="4913372"/>
            <a:ext cx="11806516" cy="1944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11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1</a:t>
            </a:fld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052" y="500296"/>
            <a:ext cx="3728557" cy="54977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80411"/>
            <a:ext cx="12198096" cy="3894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843" y="924451"/>
            <a:ext cx="8610600" cy="2249532"/>
          </a:xfrm>
        </p:spPr>
        <p:txBody>
          <a:bodyPr anchor="ctr">
            <a:noAutofit/>
          </a:bodyPr>
          <a:lstStyle/>
          <a:p>
            <a:r>
              <a:rPr lang="en-MY" sz="4400" b="1" dirty="0">
                <a:solidFill>
                  <a:srgbClr val="0000CC"/>
                </a:solidFill>
                <a:latin typeface="Franklin Gothic Medium Cond" panose="020B0606030402020204" pitchFamily="34" charset="0"/>
              </a:rPr>
              <a:t>MESYUARAT JAWATANKUASA PENDIDIKAN TINGGI (JKPT)</a:t>
            </a:r>
            <a:endParaRPr lang="en-MY" sz="4800" b="1" dirty="0">
              <a:latin typeface="Franklin Gothic Medium Cond" panose="020B06060304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B161807-BC0C-059B-D989-7694F8F9A4FD}"/>
              </a:ext>
            </a:extLst>
          </p:cNvPr>
          <p:cNvSpPr txBox="1">
            <a:spLocks/>
          </p:cNvSpPr>
          <p:nvPr/>
        </p:nvSpPr>
        <p:spPr>
          <a:xfrm>
            <a:off x="261843" y="3297279"/>
            <a:ext cx="8610600" cy="9272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MY" sz="4400" b="1" dirty="0">
                <a:solidFill>
                  <a:srgbClr val="0000CC"/>
                </a:solidFill>
                <a:latin typeface="Franklin Gothic Medium Cond" panose="020B0606030402020204" pitchFamily="34" charset="0"/>
              </a:rPr>
              <a:t>NAMA UA</a:t>
            </a:r>
            <a:endParaRPr lang="en-MY" sz="4800" b="1" dirty="0">
              <a:latin typeface="Franklin Gothic Medium Cond" panose="020B0606030402020204" pitchFamily="34" charset="0"/>
            </a:endParaRPr>
          </a:p>
        </p:txBody>
      </p:sp>
      <p:pic>
        <p:nvPicPr>
          <p:cNvPr id="1026" name="Picture 2" descr="UTM Brand | Universiti Teknologi Malaysia">
            <a:extLst>
              <a:ext uri="{FF2B5EF4-FFF2-40B4-BE49-F238E27FC236}">
                <a16:creationId xmlns:a16="http://schemas.microsoft.com/office/drawing/2014/main" id="{258E15CD-0956-A95B-D337-7E5D61A37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43" y="-216653"/>
            <a:ext cx="159067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54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2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9132570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Franklin Gothic Medium Cond" panose="020B0606030402020204" pitchFamily="34" charset="0"/>
              </a:rPr>
              <a:t> TUJUAN </a:t>
            </a:r>
            <a:endParaRPr lang="fi-FI" sz="3200" b="1" dirty="0">
              <a:latin typeface="Franklin Gothic Medium Cond" panose="020B06060304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595086" y="1273899"/>
            <a:ext cx="11001828" cy="43102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b="1" dirty="0">
              <a:latin typeface="Bahnschrift" panose="020B0502040204020203" pitchFamily="34" charset="0"/>
            </a:endParaRPr>
          </a:p>
        </p:txBody>
      </p:sp>
      <p:sp>
        <p:nvSpPr>
          <p:cNvPr id="4" name="Google Shape;173;p2">
            <a:extLst>
              <a:ext uri="{FF2B5EF4-FFF2-40B4-BE49-F238E27FC236}">
                <a16:creationId xmlns:a16="http://schemas.microsoft.com/office/drawing/2014/main" id="{4BDEA440-4601-0E5A-A952-049D0FC80786}"/>
              </a:ext>
            </a:extLst>
          </p:cNvPr>
          <p:cNvSpPr txBox="1"/>
          <p:nvPr/>
        </p:nvSpPr>
        <p:spPr>
          <a:xfrm>
            <a:off x="864714" y="1453334"/>
            <a:ext cx="10290966" cy="2062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noProof="1">
                <a:solidFill>
                  <a:schemeClr val="dk1"/>
                </a:solidFill>
                <a:latin typeface="Franklin Gothic Medium Cond" panose="020B0606030402020204" pitchFamily="34" charset="0"/>
                <a:ea typeface="Calibri"/>
                <a:cs typeface="Calibri"/>
                <a:sym typeface="Calibri"/>
              </a:rPr>
              <a:t>Tujuan kertas kerja ini adalah untuk mendapatkan kelulusan Mesyuarat Jawatankuasa Pendidikan Tinggi (JKPT) mengenai Cadangan Semakan Kurikulum Program XXX (masukkan nama program)</a:t>
            </a:r>
          </a:p>
        </p:txBody>
      </p:sp>
    </p:spTree>
    <p:extLst>
      <p:ext uri="{BB962C8B-B14F-4D97-AF65-F5344CB8AC3E}">
        <p14:creationId xmlns:p14="http://schemas.microsoft.com/office/powerpoint/2010/main" val="106933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3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9132570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Franklin Gothic Medium Cond" panose="020B0606030402020204" pitchFamily="34" charset="0"/>
              </a:rPr>
              <a:t> RINGKASAN MAKLUMAT PROGRAM </a:t>
            </a:r>
            <a:endParaRPr lang="fi-FI" sz="3200" b="1" dirty="0">
              <a:latin typeface="Franklin Gothic Medium Cond" panose="020B06060304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595086" y="1273899"/>
            <a:ext cx="11001828" cy="43102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b="1" dirty="0">
              <a:latin typeface="Bahnschrift" panose="020B0502040204020203" pitchFamily="34" charset="0"/>
            </a:endParaRPr>
          </a:p>
        </p:txBody>
      </p:sp>
      <p:graphicFrame>
        <p:nvGraphicFramePr>
          <p:cNvPr id="5" name="Google Shape;181;p3">
            <a:extLst>
              <a:ext uri="{FF2B5EF4-FFF2-40B4-BE49-F238E27FC236}">
                <a16:creationId xmlns:a16="http://schemas.microsoft.com/office/drawing/2014/main" id="{E1D21709-DBBB-CBE8-77EE-D970D02829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5726278"/>
              </p:ext>
            </p:extLst>
          </p:nvPr>
        </p:nvGraphicFramePr>
        <p:xfrm>
          <a:off x="219869" y="606844"/>
          <a:ext cx="11667331" cy="5943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581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1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94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u="none" strike="noStrike" cap="none" noProof="1">
                          <a:latin typeface="Franklin Gothic Medium Cond" panose="020B0606030402020204" pitchFamily="34" charset="0"/>
                        </a:rPr>
                        <a:t>BIL</a:t>
                      </a: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PERKARA</a:t>
                      </a:r>
                    </a:p>
                  </a:txBody>
                  <a:tcPr marL="91450" marR="91450" marT="45725" marB="45725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PERINCIAN MAKLUMAT</a:t>
                      </a:r>
                    </a:p>
                  </a:txBody>
                  <a:tcPr marL="91450" marR="91450" marT="45725" marB="45725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88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1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Entiti Akademik Yang Menawarkan Program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2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Nama Program Yang Disemak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BM :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BI :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3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Nama Penganugerahan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BM :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BI :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4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Tahap Kerangka Kelayakan Malaysia (MQF)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5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National Educational Code (NEC)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6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Sesi Pengajian Semakan Kurikulum Semula Berkuatkuasa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7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Mod Penawaran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9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8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Kredit Bergraduat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41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9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Kaedah dan Tempoh Pengajian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741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10 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Tarikh Kelulusan </a:t>
                      </a: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Mesyuarat JKKU :</a:t>
                      </a:r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Mesyuarat JKTS KKA :</a:t>
                      </a:r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Mesyuarat Senat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655565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22EE2A1-A515-85FC-CF34-8BC506AB13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497424"/>
              </p:ext>
            </p:extLst>
          </p:nvPr>
        </p:nvGraphicFramePr>
        <p:xfrm>
          <a:off x="6096000" y="4542025"/>
          <a:ext cx="5358619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3879">
                  <a:extLst>
                    <a:ext uri="{9D8B030D-6E8A-4147-A177-3AD203B41FA5}">
                      <a16:colId xmlns:a16="http://schemas.microsoft.com/office/drawing/2014/main" val="2022899104"/>
                    </a:ext>
                  </a:extLst>
                </a:gridCol>
                <a:gridCol w="1661886">
                  <a:extLst>
                    <a:ext uri="{9D8B030D-6E8A-4147-A177-3AD203B41FA5}">
                      <a16:colId xmlns:a16="http://schemas.microsoft.com/office/drawing/2014/main" val="4036011236"/>
                    </a:ext>
                  </a:extLst>
                </a:gridCol>
                <a:gridCol w="1972854">
                  <a:extLst>
                    <a:ext uri="{9D8B030D-6E8A-4147-A177-3AD203B41FA5}">
                      <a16:colId xmlns:a16="http://schemas.microsoft.com/office/drawing/2014/main" val="27619039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MY" b="1" noProof="1">
                          <a:latin typeface="Franklin Gothic Medium Cond" panose="020B0606030402020204" pitchFamily="34" charset="0"/>
                        </a:rPr>
                        <a:t>Kaedah Pengajian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noProof="1">
                          <a:latin typeface="Franklin Gothic Medium Cond" panose="020B0606030402020204" pitchFamily="34" charset="0"/>
                        </a:rPr>
                        <a:t>Tempoh Mininum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noProof="1">
                          <a:latin typeface="Franklin Gothic Medium Cond" panose="020B0606030402020204" pitchFamily="34" charset="0"/>
                        </a:rPr>
                        <a:t>Tempoh Maksimum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6017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MY" b="1" noProof="1">
                        <a:latin typeface="Franklin Gothic Medium Cond" panose="020B06060304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MY" b="1" noProof="1">
                        <a:latin typeface="Franklin Gothic Medium Cond" panose="020B06060304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MY" b="1" noProof="1">
                        <a:latin typeface="Franklin Gothic Medium Cond" panose="020B06060304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8371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919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4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9132570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Franklin Gothic Medium Cond" panose="020B0606030402020204" pitchFamily="34" charset="0"/>
              </a:rPr>
              <a:t> JUSTIFIKASI SEMAKAN KURIKULUM </a:t>
            </a:r>
            <a:endParaRPr lang="fi-FI" sz="3200" b="1" dirty="0">
              <a:latin typeface="Franklin Gothic Medium Cond" panose="020B06060304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595086" y="1273899"/>
            <a:ext cx="11001828" cy="43102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b="1" dirty="0">
              <a:latin typeface="Bahnschrift" panose="020B0502040204020203" pitchFamily="34" charset="0"/>
            </a:endParaRPr>
          </a:p>
        </p:txBody>
      </p:sp>
      <p:sp>
        <p:nvSpPr>
          <p:cNvPr id="4" name="Google Shape;173;p2">
            <a:extLst>
              <a:ext uri="{FF2B5EF4-FFF2-40B4-BE49-F238E27FC236}">
                <a16:creationId xmlns:a16="http://schemas.microsoft.com/office/drawing/2014/main" id="{4BDEA440-4601-0E5A-A952-049D0FC80786}"/>
              </a:ext>
            </a:extLst>
          </p:cNvPr>
          <p:cNvSpPr txBox="1"/>
          <p:nvPr/>
        </p:nvSpPr>
        <p:spPr>
          <a:xfrm>
            <a:off x="950517" y="1273899"/>
            <a:ext cx="10290966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b="1" noProof="1">
                <a:solidFill>
                  <a:schemeClr val="dk1"/>
                </a:solidFill>
                <a:latin typeface="Franklin Gothic Medium Cond" panose="020B0606030402020204" pitchFamily="34" charset="0"/>
                <a:ea typeface="Calibri"/>
                <a:cs typeface="Calibri"/>
                <a:sym typeface="Calibri"/>
              </a:rPr>
              <a:t>Justifikasi 1 : </a:t>
            </a: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b="1" noProof="1">
                <a:solidFill>
                  <a:schemeClr val="dk1"/>
                </a:solidFill>
                <a:latin typeface="Franklin Gothic Medium Cond" panose="020B0606030402020204" pitchFamily="34" charset="0"/>
                <a:ea typeface="Calibri"/>
                <a:cs typeface="Calibri"/>
                <a:sym typeface="Calibri"/>
              </a:rPr>
              <a:t>Justifikasi 2 : </a:t>
            </a: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b="1" noProof="1">
                <a:solidFill>
                  <a:schemeClr val="dk1"/>
                </a:solidFill>
                <a:latin typeface="Franklin Gothic Medium Cond" panose="020B0606030402020204" pitchFamily="34" charset="0"/>
                <a:ea typeface="Calibri"/>
                <a:cs typeface="Calibri"/>
                <a:sym typeface="Calibri"/>
              </a:rPr>
              <a:t>Justifikasi 3 : </a:t>
            </a: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b="1" noProof="1">
                <a:solidFill>
                  <a:schemeClr val="dk1"/>
                </a:solidFill>
                <a:latin typeface="Franklin Gothic Medium Cond" panose="020B0606030402020204" pitchFamily="34" charset="0"/>
                <a:ea typeface="Calibri"/>
                <a:cs typeface="Calibri"/>
                <a:sym typeface="Calibri"/>
              </a:rPr>
              <a:t>Justifikasi 4 : </a:t>
            </a:r>
          </a:p>
        </p:txBody>
      </p:sp>
    </p:spTree>
    <p:extLst>
      <p:ext uri="{BB962C8B-B14F-4D97-AF65-F5344CB8AC3E}">
        <p14:creationId xmlns:p14="http://schemas.microsoft.com/office/powerpoint/2010/main" val="45419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5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9132570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Franklin Gothic Medium Cond" panose="020B0606030402020204" pitchFamily="34" charset="0"/>
              </a:rPr>
              <a:t> MAKLUMAT PERUBAHAN KURIKULUM </a:t>
            </a:r>
            <a:endParaRPr lang="fi-FI" sz="3200" b="1" dirty="0">
              <a:latin typeface="Franklin Gothic Medium Cond" panose="020B06060304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595086" y="1273899"/>
            <a:ext cx="11001828" cy="43102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b="1" dirty="0">
              <a:latin typeface="Bahnschrift" panose="020B0502040204020203" pitchFamily="34" charset="0"/>
            </a:endParaRPr>
          </a:p>
        </p:txBody>
      </p:sp>
      <p:graphicFrame>
        <p:nvGraphicFramePr>
          <p:cNvPr id="5" name="Google Shape;238;p7">
            <a:extLst>
              <a:ext uri="{FF2B5EF4-FFF2-40B4-BE49-F238E27FC236}">
                <a16:creationId xmlns:a16="http://schemas.microsoft.com/office/drawing/2014/main" id="{8942B3DA-7065-4CC6-22AD-4098A429D0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3264392"/>
              </p:ext>
            </p:extLst>
          </p:nvPr>
        </p:nvGraphicFramePr>
        <p:xfrm>
          <a:off x="573714" y="891001"/>
          <a:ext cx="11023200" cy="376574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383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1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4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6574"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KOMPONEN PROGRAM</a:t>
                      </a:r>
                    </a:p>
                  </a:txBody>
                  <a:tcPr marL="91450" marR="91450" marT="45725" marB="45725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KOMPONEN SEMAKAN</a:t>
                      </a:r>
                    </a:p>
                  </a:txBody>
                  <a:tcPr marL="91450" marR="91450" marT="45725" marB="45725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DESKRIPSI PERUBAHAN SEMAKAN KURIKULUM</a:t>
                      </a:r>
                    </a:p>
                  </a:txBody>
                  <a:tcPr marL="91450" marR="91450" marT="45725" marB="45725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BERUBAH</a:t>
                      </a:r>
                    </a:p>
                  </a:txBody>
                  <a:tcPr marL="91450" marR="91450" marT="45725" marB="45725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TIDAK BERUBAH</a:t>
                      </a:r>
                    </a:p>
                  </a:txBody>
                  <a:tcPr marL="91450" marR="91450" marT="45725" marB="45725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5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Nama</a:t>
                      </a: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Nama Program (BM &amp; BI)</a:t>
                      </a: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5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Kod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NEC</a:t>
                      </a: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574"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Lokasi/Entiti Akademik</a:t>
                      </a: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Lokasi Penawaran</a:t>
                      </a: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Entiti Akademik</a:t>
                      </a: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574">
                <a:tc row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Struktur Kuriklum</a:t>
                      </a: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a) Tempoh Pengajian</a:t>
                      </a: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b) Kaedah Penawaran</a:t>
                      </a: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6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c) Mod Penawaran</a:t>
                      </a: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6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d) Jumlah Kredit Keseluruhan</a:t>
                      </a: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b="1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478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6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9132570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Franklin Gothic Medium Cond" panose="020B0606030402020204" pitchFamily="34" charset="0"/>
              </a:rPr>
              <a:t> JADUAL PERATUSAN PERUBAHAN KURIKULUM</a:t>
            </a:r>
            <a:endParaRPr lang="fi-FI" sz="3200" b="1" dirty="0">
              <a:latin typeface="Franklin Gothic Medium Cond" panose="020B06060304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595086" y="1273899"/>
            <a:ext cx="11001828" cy="43102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b="1" dirty="0">
              <a:latin typeface="Bahnschrift" panose="020B0502040204020203" pitchFamily="34" charset="0"/>
            </a:endParaRPr>
          </a:p>
        </p:txBody>
      </p:sp>
      <p:graphicFrame>
        <p:nvGraphicFramePr>
          <p:cNvPr id="4" name="Google Shape;245;p8">
            <a:extLst>
              <a:ext uri="{FF2B5EF4-FFF2-40B4-BE49-F238E27FC236}">
                <a16:creationId xmlns:a16="http://schemas.microsoft.com/office/drawing/2014/main" id="{3241BB0F-D990-4912-91C9-12214147A2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8540928"/>
              </p:ext>
            </p:extLst>
          </p:nvPr>
        </p:nvGraphicFramePr>
        <p:xfrm>
          <a:off x="326100" y="972103"/>
          <a:ext cx="11539800" cy="304298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42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2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42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5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solidFill>
                            <a:schemeClr val="tx1"/>
                          </a:solidFill>
                          <a:latin typeface="Franklin Gothic Medium Cond" panose="020B0606030402020204" pitchFamily="34" charset="0"/>
                        </a:rPr>
                        <a:t>KATEGORI KURSUS</a:t>
                      </a:r>
                    </a:p>
                  </a:txBody>
                  <a:tcPr marL="91450" marR="91450" marT="45725" marB="45725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solidFill>
                            <a:schemeClr val="tx1"/>
                          </a:solidFill>
                          <a:latin typeface="Franklin Gothic Medium Cond" panose="020B0606030402020204" pitchFamily="34" charset="0"/>
                        </a:rPr>
                        <a:t>KEPERLUAN STANDARD (%)</a:t>
                      </a:r>
                    </a:p>
                  </a:txBody>
                  <a:tcPr marL="91450" marR="91450" marT="45725" marB="45725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solidFill>
                            <a:schemeClr val="tx1"/>
                          </a:solidFill>
                          <a:latin typeface="Franklin Gothic Medium Cond" panose="020B0606030402020204" pitchFamily="34" charset="0"/>
                        </a:rPr>
                        <a:t>JUMLAH KREDIT SEDIA ADA</a:t>
                      </a:r>
                    </a:p>
                  </a:txBody>
                  <a:tcPr marL="91450" marR="91450" marT="45725" marB="45725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solidFill>
                            <a:schemeClr val="tx1"/>
                          </a:solidFill>
                          <a:latin typeface="Franklin Gothic Medium Cond" panose="020B0606030402020204" pitchFamily="34" charset="0"/>
                        </a:rPr>
                        <a:t>JUMLAH KREDIT KURSUS SELEPAS SEMAKAN KURIKULUM</a:t>
                      </a:r>
                    </a:p>
                  </a:txBody>
                  <a:tcPr marL="91450" marR="91450" marT="45725" marB="45725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solidFill>
                            <a:schemeClr val="tx1"/>
                          </a:solidFill>
                          <a:latin typeface="Franklin Gothic Medium Cond" panose="020B0606030402020204" pitchFamily="34" charset="0"/>
                        </a:rPr>
                        <a:t>JUMLAH PERUBAHAN SEMAKAN KURIKULUM</a:t>
                      </a:r>
                    </a:p>
                  </a:txBody>
                  <a:tcPr marL="91450" marR="91450" marT="45725" marB="45725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solidFill>
                            <a:schemeClr val="tx1"/>
                          </a:solidFill>
                          <a:latin typeface="Franklin Gothic Medium Cond" panose="020B0606030402020204" pitchFamily="34" charset="0"/>
                        </a:rPr>
                        <a:t>PERATUS PERUBAHAN</a:t>
                      </a:r>
                    </a:p>
                  </a:txBody>
                  <a:tcPr marL="91450" marR="91450" marT="45725" marB="45725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solidFill>
                            <a:schemeClr val="tx1"/>
                          </a:solidFill>
                          <a:latin typeface="Franklin Gothic Medium Cond" panose="020B0606030402020204" pitchFamily="34" charset="0"/>
                        </a:rPr>
                        <a:t>Kredit</a:t>
                      </a:r>
                    </a:p>
                  </a:txBody>
                  <a:tcPr marL="91450" marR="91450" marT="45725" marB="45725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solidFill>
                            <a:schemeClr val="tx1"/>
                          </a:solidFill>
                          <a:latin typeface="Franklin Gothic Medium Cond" panose="020B0606030402020204" pitchFamily="34" charset="0"/>
                        </a:rPr>
                        <a:t>(%)</a:t>
                      </a:r>
                    </a:p>
                  </a:txBody>
                  <a:tcPr marL="91450" marR="91450" marT="45725" marB="45725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solidFill>
                            <a:schemeClr val="tx1"/>
                          </a:solidFill>
                          <a:latin typeface="Franklin Gothic Medium Cond" panose="020B0606030402020204" pitchFamily="34" charset="0"/>
                        </a:rPr>
                        <a:t>Kredit</a:t>
                      </a:r>
                    </a:p>
                  </a:txBody>
                  <a:tcPr marL="91450" marR="91450" marT="45725" marB="45725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solidFill>
                            <a:schemeClr val="tx1"/>
                          </a:solidFill>
                          <a:latin typeface="Franklin Gothic Medium Cond" panose="020B0606030402020204" pitchFamily="34" charset="0"/>
                        </a:rPr>
                        <a:t>(%)</a:t>
                      </a:r>
                    </a:p>
                  </a:txBody>
                  <a:tcPr marL="91450" marR="91450" marT="45725" marB="45725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solidFill>
                            <a:schemeClr val="tx1"/>
                          </a:solidFill>
                          <a:latin typeface="Franklin Gothic Medium Cond" panose="020B0606030402020204" pitchFamily="34" charset="0"/>
                        </a:rPr>
                        <a:t>Kredit</a:t>
                      </a:r>
                    </a:p>
                  </a:txBody>
                  <a:tcPr marL="91450" marR="91450" marT="45725" marB="45725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Kursus Umum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Kursus Teras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Kursus Elektif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MY" sz="1800" b="1" noProof="1">
                          <a:latin typeface="Franklin Gothic Medium Cond" panose="020B0606030402020204" pitchFamily="34" charset="0"/>
                        </a:rPr>
                        <a:t>JUMLAH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MY" sz="1800" noProof="1">
                        <a:latin typeface="Franklin Gothic Medium Cond" panose="020B06060304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607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7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9015046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Franklin Gothic Medium Cond" panose="020B0606030402020204" pitchFamily="34" charset="0"/>
              </a:rPr>
              <a:t> PERBANDINGAN PELAN PENGAJIAN ASAL &amp; BAHARU</a:t>
            </a:r>
            <a:endParaRPr lang="fi-FI" sz="3200" b="1" dirty="0">
              <a:latin typeface="Franklin Gothic Medium Cond" panose="020B06060304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3595BF8-4F5C-05DA-6956-60BA8C620A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093764"/>
              </p:ext>
            </p:extLst>
          </p:nvPr>
        </p:nvGraphicFramePr>
        <p:xfrm>
          <a:off x="1504205" y="962263"/>
          <a:ext cx="10025441" cy="4985555"/>
        </p:xfrm>
        <a:graphic>
          <a:graphicData uri="http://schemas.openxmlformats.org/drawingml/2006/table">
            <a:tbl>
              <a:tblPr firstRow="1" firstCol="1" bandRow="1"/>
              <a:tblGrid>
                <a:gridCol w="970452">
                  <a:extLst>
                    <a:ext uri="{9D8B030D-6E8A-4147-A177-3AD203B41FA5}">
                      <a16:colId xmlns:a16="http://schemas.microsoft.com/office/drawing/2014/main" val="2739592009"/>
                    </a:ext>
                  </a:extLst>
                </a:gridCol>
                <a:gridCol w="1870512">
                  <a:extLst>
                    <a:ext uri="{9D8B030D-6E8A-4147-A177-3AD203B41FA5}">
                      <a16:colId xmlns:a16="http://schemas.microsoft.com/office/drawing/2014/main" val="1990303409"/>
                    </a:ext>
                  </a:extLst>
                </a:gridCol>
                <a:gridCol w="905085">
                  <a:extLst>
                    <a:ext uri="{9D8B030D-6E8A-4147-A177-3AD203B41FA5}">
                      <a16:colId xmlns:a16="http://schemas.microsoft.com/office/drawing/2014/main" val="332523881"/>
                    </a:ext>
                  </a:extLst>
                </a:gridCol>
                <a:gridCol w="1046596">
                  <a:extLst>
                    <a:ext uri="{9D8B030D-6E8A-4147-A177-3AD203B41FA5}">
                      <a16:colId xmlns:a16="http://schemas.microsoft.com/office/drawing/2014/main" val="1491773835"/>
                    </a:ext>
                  </a:extLst>
                </a:gridCol>
                <a:gridCol w="2176775">
                  <a:extLst>
                    <a:ext uri="{9D8B030D-6E8A-4147-A177-3AD203B41FA5}">
                      <a16:colId xmlns:a16="http://schemas.microsoft.com/office/drawing/2014/main" val="3211218278"/>
                    </a:ext>
                  </a:extLst>
                </a:gridCol>
                <a:gridCol w="890336">
                  <a:extLst>
                    <a:ext uri="{9D8B030D-6E8A-4147-A177-3AD203B41FA5}">
                      <a16:colId xmlns:a16="http://schemas.microsoft.com/office/drawing/2014/main" val="397589437"/>
                    </a:ext>
                  </a:extLst>
                </a:gridCol>
                <a:gridCol w="2165685">
                  <a:extLst>
                    <a:ext uri="{9D8B030D-6E8A-4147-A177-3AD203B41FA5}">
                      <a16:colId xmlns:a16="http://schemas.microsoft.com/office/drawing/2014/main" val="2589982740"/>
                    </a:ext>
                  </a:extLst>
                </a:gridCol>
              </a:tblGrid>
              <a:tr h="15243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STRUKTUR PROGRAM SEDIA ADA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STRUKTUR PROGRAM BAHARU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CATATAN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678382"/>
                  </a:ext>
                </a:extLst>
              </a:tr>
              <a:tr h="15243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 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 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371784"/>
                  </a:ext>
                </a:extLst>
              </a:tr>
              <a:tr h="15243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SEMESTER 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SEMESTER 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392653"/>
                  </a:ext>
                </a:extLst>
              </a:tr>
              <a:tr h="3120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Kod Kursus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Kursus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Jam Kredit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Kod Kursus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Kursus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Jam Kredit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50409"/>
                  </a:ext>
                </a:extLst>
              </a:tr>
              <a:tr h="3120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USI32503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Latihan Ilmiah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DWZ40102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Penulisan Ilmiah Pengajian Islam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Kekal dengan perubahan nama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430942"/>
                  </a:ext>
                </a:extLst>
              </a:tr>
              <a:tr h="3120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DWI30903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Al-Nusus Al-Da'awiyyah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Dipindahkan ke tahun 2, semester 4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838201"/>
                  </a:ext>
                </a:extLst>
              </a:tr>
              <a:tr h="3120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DWI31003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Ilm Nafs Al-Da'wah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Dipindahkan ke tahun 3, semester 6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59849"/>
                  </a:ext>
                </a:extLst>
              </a:tr>
              <a:tr h="3120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DWI31103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 Dakwah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Dipindahkan ke  tahun 3, semester 5 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818237"/>
                  </a:ext>
                </a:extLst>
              </a:tr>
              <a:tr h="476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DWI31603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Gerakan Islam Sedunia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DWR40103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Gerakan Islam Sedunia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Kekal dan dijadikan kursus Teras Program 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091707"/>
                  </a:ext>
                </a:extLst>
              </a:tr>
              <a:tr h="1524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7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7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DWR40203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 Dakwah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Kursus ini dijadikan kursus Elektif Bersandarkan Major. 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013982"/>
                  </a:ext>
                </a:extLst>
              </a:tr>
              <a:tr h="3120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7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7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DWR40302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Rawatan Pemulihan Dakwah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450112"/>
                  </a:ext>
                </a:extLst>
              </a:tr>
              <a:tr h="476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7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7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DWR40402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Kepimpinan dan Pengurusan Dakwah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008247"/>
                  </a:ext>
                </a:extLst>
              </a:tr>
              <a:tr h="3120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7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7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DWR40502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Kajian Media Dakwah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844644"/>
                  </a:ext>
                </a:extLst>
              </a:tr>
              <a:tr h="1524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7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7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DWR40603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Dakwah Lapangan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807192"/>
                  </a:ext>
                </a:extLst>
              </a:tr>
              <a:tr h="3120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 *****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Kursus Elektif (Terbuka)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 *****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Kursus Elektif V (Terbuka)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Kekal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112571"/>
                  </a:ext>
                </a:extLst>
              </a:tr>
              <a:tr h="3120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 *****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Kursus Elektif VI (Terbuka)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Elektif Terbuka Baharu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667649"/>
                  </a:ext>
                </a:extLst>
              </a:tr>
              <a:tr h="61080"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7" marR="386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13876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0FB045-AE74-4512-B37A-E3BE81091828}"/>
              </a:ext>
            </a:extLst>
          </p:cNvPr>
          <p:cNvSpPr txBox="1"/>
          <p:nvPr/>
        </p:nvSpPr>
        <p:spPr>
          <a:xfrm>
            <a:off x="0" y="820794"/>
            <a:ext cx="1582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8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CONTOH</a:t>
            </a:r>
          </a:p>
        </p:txBody>
      </p:sp>
    </p:spTree>
    <p:extLst>
      <p:ext uri="{BB962C8B-B14F-4D97-AF65-F5344CB8AC3E}">
        <p14:creationId xmlns:p14="http://schemas.microsoft.com/office/powerpoint/2010/main" val="3251514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8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9132570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Franklin Gothic Medium Cond" panose="020B0606030402020204" pitchFamily="34" charset="0"/>
              </a:rPr>
              <a:t> KESIMPULAN</a:t>
            </a:r>
            <a:endParaRPr lang="fi-FI" sz="3200" b="1" dirty="0">
              <a:latin typeface="Franklin Gothic Medium Cond" panose="020B06060304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595086" y="1273899"/>
            <a:ext cx="11001828" cy="43102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b="1" dirty="0">
              <a:latin typeface="Bahnschrift" panose="020B0502040204020203" pitchFamily="34" charset="0"/>
            </a:endParaRPr>
          </a:p>
        </p:txBody>
      </p:sp>
      <p:sp>
        <p:nvSpPr>
          <p:cNvPr id="4" name="Google Shape;173;p2">
            <a:extLst>
              <a:ext uri="{FF2B5EF4-FFF2-40B4-BE49-F238E27FC236}">
                <a16:creationId xmlns:a16="http://schemas.microsoft.com/office/drawing/2014/main" id="{4BDEA440-4601-0E5A-A952-049D0FC80786}"/>
              </a:ext>
            </a:extLst>
          </p:cNvPr>
          <p:cNvSpPr txBox="1"/>
          <p:nvPr/>
        </p:nvSpPr>
        <p:spPr>
          <a:xfrm>
            <a:off x="864714" y="1453334"/>
            <a:ext cx="10290966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noProof="1">
                <a:solidFill>
                  <a:schemeClr val="dk1"/>
                </a:solidFill>
                <a:latin typeface="Franklin Gothic Medium Cond" panose="020B0606030402020204" pitchFamily="34" charset="0"/>
                <a:ea typeface="Calibri"/>
                <a:cs typeface="Calibri"/>
                <a:sym typeface="Calibri"/>
              </a:rPr>
              <a:t>Mesyuarat Jawatankuasa Pendidikan Tinggi (JKPT) dengan segala hormatnya dipohon untuk meluluskan Kertas Kerja (Tajuk Kertas Kerja). </a:t>
            </a:r>
          </a:p>
        </p:txBody>
      </p:sp>
    </p:spTree>
    <p:extLst>
      <p:ext uri="{BB962C8B-B14F-4D97-AF65-F5344CB8AC3E}">
        <p14:creationId xmlns:p14="http://schemas.microsoft.com/office/powerpoint/2010/main" val="2678310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172C43-2E66-492A-A937-94AA5EDB4B21}"/>
              </a:ext>
            </a:extLst>
          </p:cNvPr>
          <p:cNvSpPr/>
          <p:nvPr/>
        </p:nvSpPr>
        <p:spPr>
          <a:xfrm rot="5400000">
            <a:off x="4594645" y="-645788"/>
            <a:ext cx="2881397" cy="12192001"/>
          </a:xfrm>
          <a:prstGeom prst="rect">
            <a:avLst/>
          </a:prstGeom>
          <a:solidFill>
            <a:srgbClr val="060155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28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" name="Google Shape;892;p111"/>
          <p:cNvSpPr txBox="1"/>
          <p:nvPr/>
        </p:nvSpPr>
        <p:spPr>
          <a:xfrm>
            <a:off x="2431692" y="1354023"/>
            <a:ext cx="7328616" cy="12634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9" tIns="60923" rIns="121879" bIns="60923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Tx/>
              <a:buNone/>
              <a:tabLst/>
              <a:defRPr/>
            </a:pPr>
            <a:r>
              <a:rPr kumimoji="0" lang="en-US" sz="8000" b="1" i="0" u="none" strike="noStrike" kern="0" cap="none" spc="-15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Medium Cond" panose="020B0606030402020204" pitchFamily="34" charset="0"/>
                <a:ea typeface="Century Gothic"/>
                <a:cs typeface="Century Gothic"/>
                <a:sym typeface="Century Gothic"/>
              </a:rPr>
              <a:t>TERIMA KASIH</a:t>
            </a:r>
            <a:endParaRPr kumimoji="0" sz="8000" b="0" i="0" u="none" strike="noStrike" kern="0" cap="none" spc="-15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Medium Cond" panose="020B06060304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4678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4891</TotalTime>
  <Words>447</Words>
  <Application>Microsoft Office PowerPoint</Application>
  <PresentationFormat>Widescreen</PresentationFormat>
  <Paragraphs>186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Bahnschrift</vt:lpstr>
      <vt:lpstr>Calibri</vt:lpstr>
      <vt:lpstr>Calibri Light</vt:lpstr>
      <vt:lpstr>Franklin Gothic Medium Cond</vt:lpstr>
      <vt:lpstr>Wingdings</vt:lpstr>
      <vt:lpstr>Office Theme</vt:lpstr>
      <vt:lpstr>MESYUARAT JAWATANKUASA PENDIDIKAN TINGGI (JKPT)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NURIL AINI BINTI AHMAD TOHID</cp:lastModifiedBy>
  <cp:revision>335</cp:revision>
  <cp:lastPrinted>2022-08-03T00:41:28Z</cp:lastPrinted>
  <dcterms:created xsi:type="dcterms:W3CDTF">2020-03-26T14:02:08Z</dcterms:created>
  <dcterms:modified xsi:type="dcterms:W3CDTF">2022-12-07T03:57:58Z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2022-12-02T02:52:23Z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b64f8075-2917-4ae3-86de-406a8923a004</vt:lpwstr>
  </property>
  <property fmtid="{D5CDD505-2E9C-101B-9397-08002B2CF9AE}" pid="7" name="MSIP_Label_defa4170-0d19-0005-0004-bc88714345d2_ActionId">
    <vt:lpwstr>cb2884be-17be-4b68-bd5b-5cb4b633206f</vt:lpwstr>
  </property>
  <property fmtid="{D5CDD505-2E9C-101B-9397-08002B2CF9AE}" pid="8" name="MSIP_Label_defa4170-0d19-0005-0004-bc88714345d2_ContentBits">
    <vt:lpwstr>0</vt:lpwstr>
  </property>
</Properties>
</file>