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701" r:id="rId1"/>
    <p:sldMasterId id="2147483727" r:id="rId2"/>
  </p:sldMasterIdLst>
  <p:notesMasterIdLst>
    <p:notesMasterId r:id="rId17"/>
  </p:notesMasterIdLst>
  <p:sldIdLst>
    <p:sldId id="339" r:id="rId3"/>
    <p:sldId id="257" r:id="rId4"/>
    <p:sldId id="354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273" r:id="rId16"/>
  </p:sldIdLst>
  <p:sldSz cx="12192000" cy="6858000"/>
  <p:notesSz cx="6858000" cy="9144000"/>
  <p:embeddedFontLst>
    <p:embeddedFont>
      <p:font typeface="Bernard MT Condensed" panose="02050806060905020404" pitchFamily="18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333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9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87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473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763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6375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662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36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12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691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76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247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BD22C-0D93-6304-EB77-FA3B57291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DC7F57F-FCEF-D827-F3CE-D00DB8988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F6418E8-AAFC-9689-B3E5-972F9443B8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620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818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6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A37-48EA-8B0A-B090-B769BB95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B4CBD-C838-0D36-4D97-E98857BB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E805-F675-F311-404F-61D49D11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F0B9-0659-D2B1-B37E-9495079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B535-84E3-5032-ED90-7EFBA7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9826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ABFF-9D37-537A-E135-46B3298D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F432-81F6-E9BC-5D33-021C1133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7551-0D88-67CF-EAEB-7BF1722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61CB-9F97-3640-152D-DD8E05DC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7F6D-9A07-8ACF-07A7-357EB0A6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755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47A5-3850-5FB5-C1FB-9A79AE33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8D6D4-9066-D7EB-4732-59A215A3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8CB3-F75E-A4C7-D597-F66A8C6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553C-8AC1-DB16-6FC9-1E4CF855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0EC9-FB40-BF75-E0DB-4F97C947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64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4435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FF27-D5E2-44BF-098A-4D7C3B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9F02-411E-62EE-F251-DF0E2CF9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29C9-7065-A66D-CF0D-A9EA1AF9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D1D1-22FA-535A-02B6-B21BC13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4E08-8724-22B3-4903-DF199BA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8D25-CCEA-DA72-2F90-6A5804D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6805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9300-3733-3668-F49A-7507944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4813-9E0E-AAF4-200D-0BD400C2B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CDAC6-7DCD-F9FA-5CB5-3DAE7904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12C9C-9BB0-9246-BB97-BA40DF55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40D9C-3B0B-3B10-4E50-9E3EBBDB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8E5E2-AD17-B4F8-05CA-8E72E7D7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39C01-C564-1B41-AB90-0358593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29C67-E7CA-4594-4EC4-6D4F720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4729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FA85-091D-57DA-1E1A-D5DB578B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5AC31-A09C-1BBA-39E6-4023D68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E45DE-1F6E-7941-AA2E-FD0CCDA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43B4-63C1-B277-4B3B-3C4A836F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7942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AD60C-602F-4029-FDAB-1E8E9D3C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0F30E-B7A7-10DD-E659-D24BEF97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F216-A4E8-ED1E-879D-169265B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3728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5630-5C7E-7240-4AFA-64A80299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B78D-634D-FBAB-E7ED-5DDF776E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B63A6-6982-1D9E-D7FF-161447DF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E020A-5049-0101-5FE2-54B35004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E4E9-8D9D-D240-B235-5C1C8908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AC701-BDFF-09B5-75CA-3A50C1A3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8356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22E-806B-C54B-41C7-1B26204F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3CC72-7AA5-7AB8-ED4B-ACC87F49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5DE7-77FA-572F-CCFB-72A1FCF8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F8FAA-9C23-CD7A-9B2F-F0EEB52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F415-BB68-9E6F-A0D1-C511B214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1DF-816E-58FC-A3E7-999F409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4851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DAD2-F034-8A94-4CFE-E0A8134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9E866-24C2-AA20-5FF7-B664891AE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0EAF-5C81-3FDC-044D-DF73A9CA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81E2-1665-04C3-6F96-FB9DEF56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FE7-6528-4AFB-70B8-DCA04F21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8360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2DCC1-718C-825A-FB53-B356CE8D9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C572F-577C-7B55-48D4-3BD7C6C9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9D25-229F-FBD0-2455-D1DC78D3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970B-676F-4C66-985C-01A71F5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E05D-6C9B-A7D5-AD57-F53C9C7E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1694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992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7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3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9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3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30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3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27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286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6" r:id="rId24"/>
    <p:sldLayoutId id="2147483698" r:id="rId25"/>
    <p:sldLayoutId id="2147483699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9CB02-8B40-F5AE-B6CF-074A5F4A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C3D5-06A3-2339-DF14-D70672A43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C78B-59C1-10E8-FA6E-3D39E614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9154-0795-481C-ADA6-9B5DB1FE632D}" type="datetimeFigureOut">
              <a:rPr lang="en-MY" smtClean="0"/>
              <a:t>8/9/2024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7C8D3-CD46-88AB-5FE0-DB91AECA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00FD-E134-E0FD-82BB-B2EFE3684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10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59A62-1CDC-D251-4D1E-3CFFC58D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" y="6499364"/>
            <a:ext cx="2033624" cy="153043"/>
          </a:xfrm>
          <a:prstGeom prst="rect">
            <a:avLst/>
          </a:prstGeom>
        </p:spPr>
      </p:pic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FDABCE13-2BF9-BE1F-C236-23D44403EA00}"/>
              </a:ext>
            </a:extLst>
          </p:cNvPr>
          <p:cNvSpPr txBox="1">
            <a:spLocks/>
          </p:cNvSpPr>
          <p:nvPr/>
        </p:nvSpPr>
        <p:spPr>
          <a:xfrm>
            <a:off x="619288" y="1847083"/>
            <a:ext cx="56292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MESYUARATJKTS KKA / 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SENAT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Bil Mesyuarat dan Tarikh)</a:t>
            </a:r>
            <a:endParaRPr lang="ms-MY" sz="4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64;p1">
            <a:extLst>
              <a:ext uri="{FF2B5EF4-FFF2-40B4-BE49-F238E27FC236}">
                <a16:creationId xmlns:a16="http://schemas.microsoft.com/office/drawing/2014/main" id="{B2DC1B1D-46DD-22DC-D860-9F905355700E}"/>
              </a:ext>
            </a:extLst>
          </p:cNvPr>
          <p:cNvSpPr txBox="1">
            <a:spLocks/>
          </p:cNvSpPr>
          <p:nvPr/>
        </p:nvSpPr>
        <p:spPr>
          <a:xfrm>
            <a:off x="634893" y="5023820"/>
            <a:ext cx="5629275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</a:t>
            </a:r>
            <a:r>
              <a:rPr lang="ms-MY" sz="32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: </a:t>
            </a:r>
            <a:endParaRPr lang="ms-MY" b="0" noProof="1"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165;p1">
            <a:extLst>
              <a:ext uri="{FF2B5EF4-FFF2-40B4-BE49-F238E27FC236}">
                <a16:creationId xmlns:a16="http://schemas.microsoft.com/office/drawing/2014/main" id="{CDE86E02-8595-2094-9255-93C248032720}"/>
              </a:ext>
            </a:extLst>
          </p:cNvPr>
          <p:cNvSpPr txBox="1"/>
          <p:nvPr/>
        </p:nvSpPr>
        <p:spPr>
          <a:xfrm>
            <a:off x="634893" y="3087730"/>
            <a:ext cx="36798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Masukkan Tajuk Kertas Kerja :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Program XXX Kaedah Penyampaian Secara Terbuka dan Jarak Jauh (ODL)</a:t>
            </a:r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FF2AF077-EAC3-68CF-AB79-CFEC9262FA1C}"/>
              </a:ext>
            </a:extLst>
          </p:cNvPr>
          <p:cNvSpPr txBox="1">
            <a:spLocks/>
          </p:cNvSpPr>
          <p:nvPr/>
        </p:nvSpPr>
        <p:spPr>
          <a:xfrm>
            <a:off x="1885205" y="157077"/>
            <a:ext cx="7081520" cy="8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C97446-BE4F-B861-9751-E0FFF800D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30749"/>
              </p:ext>
            </p:extLst>
          </p:nvPr>
        </p:nvGraphicFramePr>
        <p:xfrm>
          <a:off x="278903" y="1035171"/>
          <a:ext cx="11451102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51102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Penjajaran PLO Program dengan Kluster MQF 2.0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A342A13-236E-3A3E-5F6E-8BC34734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75878"/>
              </p:ext>
            </p:extLst>
          </p:nvPr>
        </p:nvGraphicFramePr>
        <p:xfrm>
          <a:off x="278903" y="1385689"/>
          <a:ext cx="11451102" cy="4674325"/>
        </p:xfrm>
        <a:graphic>
          <a:graphicData uri="http://schemas.openxmlformats.org/drawingml/2006/table">
            <a:tbl>
              <a:tblPr firstRow="1" bandRow="1"/>
              <a:tblGrid>
                <a:gridCol w="576774">
                  <a:extLst>
                    <a:ext uri="{9D8B030D-6E8A-4147-A177-3AD203B41FA5}">
                      <a16:colId xmlns:a16="http://schemas.microsoft.com/office/drawing/2014/main" val="2795151953"/>
                    </a:ext>
                  </a:extLst>
                </a:gridCol>
                <a:gridCol w="1184934">
                  <a:extLst>
                    <a:ext uri="{9D8B030D-6E8A-4147-A177-3AD203B41FA5}">
                      <a16:colId xmlns:a16="http://schemas.microsoft.com/office/drawing/2014/main" val="165081075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69537242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6179749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061437928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88658413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648866352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26563440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37142796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203364673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117601206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01332612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4032485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No.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Courses</a:t>
                      </a:r>
                    </a:p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(Code &amp; Course Name)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Program Learning Outcomes (PLO)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875342"/>
                  </a:ext>
                </a:extLst>
              </a:tr>
              <a:tr h="1577085"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24139"/>
                  </a:ext>
                </a:extLst>
              </a:tr>
              <a:tr h="288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PLO 1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10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11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568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11885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General Courses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800775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82789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Core Courses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3302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7448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Elective Courses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32857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85007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1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5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7373FDD0-A426-B7A7-0716-0AF7714D5123}"/>
              </a:ext>
            </a:extLst>
          </p:cNvPr>
          <p:cNvSpPr txBox="1">
            <a:spLocks/>
          </p:cNvSpPr>
          <p:nvPr/>
        </p:nvSpPr>
        <p:spPr>
          <a:xfrm>
            <a:off x="1979799" y="0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SYARAT KEMASUKAN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C48C39C5-3152-9910-C11B-168DAF97F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659636"/>
              </p:ext>
            </p:extLst>
          </p:nvPr>
        </p:nvGraphicFramePr>
        <p:xfrm>
          <a:off x="503677" y="1100007"/>
          <a:ext cx="11184645" cy="552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 Universiti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312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Khas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137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515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2056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Melalui APEL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01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0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5;p5">
            <a:extLst>
              <a:ext uri="{FF2B5EF4-FFF2-40B4-BE49-F238E27FC236}">
                <a16:creationId xmlns:a16="http://schemas.microsoft.com/office/drawing/2014/main" id="{2F06D84F-1129-17DD-5789-A1EFE1AB9811}"/>
              </a:ext>
            </a:extLst>
          </p:cNvPr>
          <p:cNvSpPr txBox="1">
            <a:spLocks/>
          </p:cNvSpPr>
          <p:nvPr/>
        </p:nvSpPr>
        <p:spPr>
          <a:xfrm>
            <a:off x="1990209" y="461569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PERBANDINGAN PROGRAM AKADEMIK YANG DIPOHON DENGAN UNIVERSITI LAIN DALAM DAN LUAR NEGARA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9" name="Google Shape;259;p10">
            <a:extLst>
              <a:ext uri="{FF2B5EF4-FFF2-40B4-BE49-F238E27FC236}">
                <a16:creationId xmlns:a16="http://schemas.microsoft.com/office/drawing/2014/main" id="{E6D7DF9E-D225-297D-6B4D-943408A394DA}"/>
              </a:ext>
            </a:extLst>
          </p:cNvPr>
          <p:cNvGraphicFramePr/>
          <p:nvPr/>
        </p:nvGraphicFramePr>
        <p:xfrm>
          <a:off x="625230" y="2235075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10" name="Google Shape;259;p10">
            <a:extLst>
              <a:ext uri="{FF2B5EF4-FFF2-40B4-BE49-F238E27FC236}">
                <a16:creationId xmlns:a16="http://schemas.microsoft.com/office/drawing/2014/main" id="{D1298853-A509-280A-7447-D18A4BE98CF4}"/>
              </a:ext>
            </a:extLst>
          </p:cNvPr>
          <p:cNvGraphicFramePr/>
          <p:nvPr/>
        </p:nvGraphicFramePr>
        <p:xfrm>
          <a:off x="642000" y="4149649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0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C7BE4E84-EDE6-777A-4B78-37646901391C}"/>
              </a:ext>
            </a:extLst>
          </p:cNvPr>
          <p:cNvSpPr txBox="1">
            <a:spLocks/>
          </p:cNvSpPr>
          <p:nvPr/>
        </p:nvSpPr>
        <p:spPr>
          <a:xfrm>
            <a:off x="1932502" y="31473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KESIMPULAN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6" name="Google Shape;173;p2">
            <a:extLst>
              <a:ext uri="{FF2B5EF4-FFF2-40B4-BE49-F238E27FC236}">
                <a16:creationId xmlns:a16="http://schemas.microsoft.com/office/drawing/2014/main" id="{C50BDED9-6014-9B7A-050D-86430EB6EEF5}"/>
              </a:ext>
            </a:extLst>
          </p:cNvPr>
          <p:cNvSpPr txBox="1"/>
          <p:nvPr/>
        </p:nvSpPr>
        <p:spPr>
          <a:xfrm>
            <a:off x="729900" y="2090212"/>
            <a:ext cx="10732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s-MY" sz="2000" b="1" noProof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Jawatankuasa Tetap Senat Kurikulum dan Kualiti Akademik (JKTS KKA) dengan segala hormatnya dipohon untuk meluluskan Kertas Kerja Cadangan Program XXX (masukkan nama program) Kaedah Penyampaian Terbuka dan Jarak Jauh (ODL).</a:t>
            </a:r>
          </a:p>
        </p:txBody>
      </p:sp>
    </p:spTree>
    <p:extLst>
      <p:ext uri="{BB962C8B-B14F-4D97-AF65-F5344CB8AC3E}">
        <p14:creationId xmlns:p14="http://schemas.microsoft.com/office/powerpoint/2010/main" val="324697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186681" y="249898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Tujuan kertas kerja ini adalah untuk mendapatkan kelulusan Mesyuarat JKTS KKA/Mesyuarat Senat (Sila padamkan salah satu mengikut jenis permohonan kelulusan mesyuarat) mengenai cadangan Program XXX (masukkan nama program) Kaedah Penyampaian Terbuka dan Jarak Jauh (ODL).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MY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KEUNIKAN KURIKULUM PROGRAM AKADEMIK YANG DISEMAK</a:t>
            </a: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FC555B11-265F-AEC5-0888-F9928428C8F7}"/>
              </a:ext>
            </a:extLst>
          </p:cNvPr>
          <p:cNvGraphicFramePr/>
          <p:nvPr/>
        </p:nvGraphicFramePr>
        <p:xfrm>
          <a:off x="160421" y="1379621"/>
          <a:ext cx="11856225" cy="35327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1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BIL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PERKARA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PERINCIAN MAKLUMAT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1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Elemen</a:t>
                      </a:r>
                      <a:r>
                        <a:rPr lang="en-MY" sz="1800" b="1" baseline="0" dirty="0"/>
                        <a:t> SDG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dirty="0" err="1"/>
                        <a:t>Kursus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baharu</a:t>
                      </a:r>
                      <a:r>
                        <a:rPr lang="en-MY" sz="1800" b="1" baseline="0" dirty="0"/>
                        <a:t> (</a:t>
                      </a:r>
                      <a:r>
                        <a:rPr lang="en-MY" sz="1800" b="1" baseline="0" dirty="0" err="1"/>
                        <a:t>Cth</a:t>
                      </a:r>
                      <a:r>
                        <a:rPr lang="en-MY" sz="1800" b="1" baseline="0" dirty="0"/>
                        <a:t>: </a:t>
                      </a:r>
                      <a:r>
                        <a:rPr lang="en-MY" sz="1800" b="1" i="1" baseline="0" dirty="0"/>
                        <a:t>AI Infused</a:t>
                      </a:r>
                      <a:r>
                        <a:rPr lang="en-MY" sz="1800" b="1" baseline="0" dirty="0"/>
                        <a:t>, Data </a:t>
                      </a:r>
                      <a:r>
                        <a:rPr lang="en-MY" sz="1800" b="1" baseline="0" dirty="0" err="1"/>
                        <a:t>Sains</a:t>
                      </a:r>
                      <a:r>
                        <a:rPr lang="en-MY" sz="1800" b="1" baseline="0" dirty="0"/>
                        <a:t>, </a:t>
                      </a:r>
                      <a:r>
                        <a:rPr lang="en-MY" sz="1800" b="1" i="1" baseline="0" dirty="0"/>
                        <a:t>Deep Learning </a:t>
                      </a:r>
                      <a:r>
                        <a:rPr lang="en-MY" sz="1800" b="1" baseline="0" dirty="0" err="1"/>
                        <a:t>dll</a:t>
                      </a:r>
                      <a:r>
                        <a:rPr lang="en-MY" sz="1800" b="1" baseline="0" dirty="0"/>
                        <a:t>)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800" b="1" i="1" dirty="0"/>
                        <a:t>Professional</a:t>
                      </a:r>
                      <a:r>
                        <a:rPr lang="en-MY" sz="1800" b="1" i="1" baseline="0" dirty="0"/>
                        <a:t> Certificate</a:t>
                      </a:r>
                      <a:endParaRPr sz="1800" b="1" i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Penglibatan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Industri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</a:t>
                      </a:r>
                      <a:endParaRPr sz="1800" b="1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MY" sz="1800" b="1" dirty="0" err="1"/>
                        <a:t>Inisiatif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graduan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memperoleh</a:t>
                      </a:r>
                      <a:r>
                        <a:rPr lang="en-MY" sz="1800" b="1" baseline="0" dirty="0"/>
                        <a:t> </a:t>
                      </a:r>
                      <a:r>
                        <a:rPr lang="en-MY" sz="1800" b="1" baseline="0" dirty="0" err="1"/>
                        <a:t>gaji</a:t>
                      </a:r>
                      <a:r>
                        <a:rPr lang="en-MY" sz="1800" b="1" baseline="0" dirty="0"/>
                        <a:t> premium</a:t>
                      </a:r>
                      <a:endParaRPr sz="18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69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3">
            <a:extLst>
              <a:ext uri="{FF2B5EF4-FFF2-40B4-BE49-F238E27FC236}">
                <a16:creationId xmlns:a16="http://schemas.microsoft.com/office/drawing/2014/main" id="{F49244AE-F292-1DBF-9812-2011BC39CD3E}"/>
              </a:ext>
            </a:extLst>
          </p:cNvPr>
          <p:cNvSpPr txBox="1"/>
          <p:nvPr/>
        </p:nvSpPr>
        <p:spPr>
          <a:xfrm>
            <a:off x="3083329" y="187933"/>
            <a:ext cx="6505074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9" name="Google Shape;181;p3">
            <a:extLst>
              <a:ext uri="{FF2B5EF4-FFF2-40B4-BE49-F238E27FC236}">
                <a16:creationId xmlns:a16="http://schemas.microsoft.com/office/drawing/2014/main" id="{26F955A5-7808-5CE8-EB9A-5459FF998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68871"/>
              </p:ext>
            </p:extLst>
          </p:nvPr>
        </p:nvGraphicFramePr>
        <p:xfrm>
          <a:off x="497839" y="811650"/>
          <a:ext cx="11503135" cy="58584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Entiti Akademik yang Menawarkan Program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Fakulti</a:t>
                      </a:r>
                      <a:r>
                        <a:rPr lang="en-GB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</a:t>
                      </a: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Sekolah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Lokasi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yang Disemak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Tahap Kerangka Kelayakan Malaysia (MQF)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Educational </a:t>
                      </a: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(NEC)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Jam Kredit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2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oogle Shape;182;p3">
            <a:extLst>
              <a:ext uri="{FF2B5EF4-FFF2-40B4-BE49-F238E27FC236}">
                <a16:creationId xmlns:a16="http://schemas.microsoft.com/office/drawing/2014/main" id="{3605D675-E985-B260-D578-580C6DE7E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993602"/>
              </p:ext>
            </p:extLst>
          </p:nvPr>
        </p:nvGraphicFramePr>
        <p:xfrm>
          <a:off x="5547547" y="5649312"/>
          <a:ext cx="6161475" cy="7832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Pengajian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Maksimum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7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39ADAFD3-7A8F-65BD-6855-597002A9F3F3}"/>
              </a:ext>
            </a:extLst>
          </p:cNvPr>
          <p:cNvSpPr txBox="1"/>
          <p:nvPr/>
        </p:nvSpPr>
        <p:spPr>
          <a:xfrm>
            <a:off x="3152687" y="370518"/>
            <a:ext cx="5381876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KAEDAH PENYAMPAIAN PROGRAM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DEEB271D-571C-3CA0-4CA4-7C9CB93AA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258846"/>
              </p:ext>
            </p:extLst>
          </p:nvPr>
        </p:nvGraphicFramePr>
        <p:xfrm>
          <a:off x="600761" y="1368870"/>
          <a:ext cx="11416146" cy="39845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Nyatakan Secara Ringkas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mekanisme pembelajaran dan pengajaran secara ODL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i-FI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pentaksiran dan penilaian secara ODL</a:t>
                      </a: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8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53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84E0D950-008D-238B-F825-49806EAB59B9}"/>
              </a:ext>
            </a:extLst>
          </p:cNvPr>
          <p:cNvSpPr txBox="1">
            <a:spLocks/>
          </p:cNvSpPr>
          <p:nvPr/>
        </p:nvSpPr>
        <p:spPr>
          <a:xfrm>
            <a:off x="2227250" y="0"/>
            <a:ext cx="7081520" cy="5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PROGRAM AKADEMIK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2CD2832-C058-971A-58B8-89C8FCBD6F2B}"/>
              </a:ext>
            </a:extLst>
          </p:cNvPr>
          <p:cNvGraphicFramePr>
            <a:graphicFrameLocks noGrp="1"/>
          </p:cNvGraphicFramePr>
          <p:nvPr/>
        </p:nvGraphicFramePr>
        <p:xfrm>
          <a:off x="151617" y="712494"/>
          <a:ext cx="11767385" cy="1099282"/>
        </p:xfrm>
        <a:graphic>
          <a:graphicData uri="http://schemas.openxmlformats.org/drawingml/2006/table">
            <a:tbl>
              <a:tblPr firstRow="1" bandRow="1"/>
              <a:tblGrid>
                <a:gridCol w="2353477">
                  <a:extLst>
                    <a:ext uri="{9D8B030D-6E8A-4147-A177-3AD203B41FA5}">
                      <a16:colId xmlns:a16="http://schemas.microsoft.com/office/drawing/2014/main" val="2803603601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49964563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296567894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0228483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3011736567"/>
                    </a:ext>
                  </a:extLst>
                </a:gridCol>
              </a:tblGrid>
              <a:tr h="3667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ms-MY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 statistik keperluan pekerjaan bagi tempoh lima (5) tahun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807"/>
                  </a:ext>
                </a:extLst>
              </a:tr>
              <a:tr h="36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87912"/>
                  </a:ext>
                </a:extLst>
              </a:tr>
              <a:tr h="301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90658"/>
                  </a:ext>
                </a:extLst>
              </a:tr>
            </a:tbl>
          </a:graphicData>
        </a:graphic>
      </p:graphicFrame>
      <p:graphicFrame>
        <p:nvGraphicFramePr>
          <p:cNvPr id="7" name="Google Shape;252;p9">
            <a:extLst>
              <a:ext uri="{FF2B5EF4-FFF2-40B4-BE49-F238E27FC236}">
                <a16:creationId xmlns:a16="http://schemas.microsoft.com/office/drawing/2014/main" id="{459D116C-9683-2CA6-E7F1-D4C196FDE36B}"/>
              </a:ext>
            </a:extLst>
          </p:cNvPr>
          <p:cNvGraphicFramePr/>
          <p:nvPr/>
        </p:nvGraphicFramePr>
        <p:xfrm>
          <a:off x="151617" y="1750816"/>
          <a:ext cx="11767387" cy="47628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6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Jenis pekerjaan yang 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keperluan industri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Fakulti/Sekolah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Faktor perkembangan dan perubahan teknologi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Lain-lain yang </a:t>
                      </a: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4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33504799-0AE3-DBD1-D328-1651BCEC4B3E}"/>
              </a:ext>
            </a:extLst>
          </p:cNvPr>
          <p:cNvSpPr txBox="1">
            <a:spLocks/>
          </p:cNvSpPr>
          <p:nvPr/>
        </p:nvSpPr>
        <p:spPr>
          <a:xfrm>
            <a:off x="2188617" y="1418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B24B6B1-9C68-1E36-55D6-8A8A7CD3AAC7}"/>
              </a:ext>
            </a:extLst>
          </p:cNvPr>
          <p:cNvGraphicFramePr>
            <a:graphicFrameLocks noGrp="1"/>
          </p:cNvGraphicFramePr>
          <p:nvPr/>
        </p:nvGraphicFramePr>
        <p:xfrm>
          <a:off x="701509" y="1875263"/>
          <a:ext cx="11065020" cy="1483360"/>
        </p:xfrm>
        <a:graphic>
          <a:graphicData uri="http://schemas.openxmlformats.org/drawingml/2006/table">
            <a:tbl>
              <a:tblPr firstRow="1" bandRow="1"/>
              <a:tblGrid>
                <a:gridCol w="569274">
                  <a:extLst>
                    <a:ext uri="{9D8B030D-6E8A-4147-A177-3AD203B41FA5}">
                      <a16:colId xmlns:a16="http://schemas.microsoft.com/office/drawing/2014/main" val="1846533885"/>
                    </a:ext>
                  </a:extLst>
                </a:gridCol>
                <a:gridCol w="10495746">
                  <a:extLst>
                    <a:ext uri="{9D8B030D-6E8A-4147-A177-3AD203B41FA5}">
                      <a16:colId xmlns:a16="http://schemas.microsoft.com/office/drawing/2014/main" val="19742920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ringkas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sejauh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manakah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dijangka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bertahan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pasaran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57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361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88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6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02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56BB58BB-E27A-FF9F-A112-6DB06B02FDFA}"/>
              </a:ext>
            </a:extLst>
          </p:cNvPr>
          <p:cNvSpPr txBox="1">
            <a:spLocks/>
          </p:cNvSpPr>
          <p:nvPr/>
        </p:nvSpPr>
        <p:spPr>
          <a:xfrm>
            <a:off x="1940385" y="7193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BCF9D3-AAB1-5B81-3F31-7A3F61EB2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68693"/>
              </p:ext>
            </p:extLst>
          </p:nvPr>
        </p:nvGraphicFramePr>
        <p:xfrm>
          <a:off x="598356" y="1717975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Analisis Dapatan Exit Survey; Data Pengambilan (Enrollment) Pelajar Program Sedia Ada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81A00FC-7A8D-B35F-0E01-746386AAA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30390"/>
              </p:ext>
            </p:extLst>
          </p:nvPr>
        </p:nvGraphicFramePr>
        <p:xfrm>
          <a:off x="598356" y="2449348"/>
          <a:ext cx="10821864" cy="1483360"/>
        </p:xfrm>
        <a:graphic>
          <a:graphicData uri="http://schemas.openxmlformats.org/drawingml/2006/table">
            <a:tbl>
              <a:tblPr firstRow="1" bandRow="1"/>
              <a:tblGrid>
                <a:gridCol w="1803644">
                  <a:extLst>
                    <a:ext uri="{9D8B030D-6E8A-4147-A177-3AD203B41FA5}">
                      <a16:colId xmlns:a16="http://schemas.microsoft.com/office/drawing/2014/main" val="197431686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6686093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09913754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Tahun 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Enrolmen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Keluaran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0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5;p5">
            <a:extLst>
              <a:ext uri="{FF2B5EF4-FFF2-40B4-BE49-F238E27FC236}">
                <a16:creationId xmlns:a16="http://schemas.microsoft.com/office/drawing/2014/main" id="{86C30B10-8786-86F7-2595-298CA95DE11E}"/>
              </a:ext>
            </a:extLst>
          </p:cNvPr>
          <p:cNvSpPr txBox="1">
            <a:spLocks/>
          </p:cNvSpPr>
          <p:nvPr/>
        </p:nvSpPr>
        <p:spPr>
          <a:xfrm>
            <a:off x="2113806" y="14919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AEAC2F-807D-EF72-4D4A-B5037C7A3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41270"/>
              </p:ext>
            </p:extLst>
          </p:nvPr>
        </p:nvGraphicFramePr>
        <p:xfrm>
          <a:off x="685065" y="2008472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Pemetaan di antara PEO dan PLO Program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F1F962A6-883B-8D15-5453-1EF98E1AE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98778"/>
              </p:ext>
            </p:extLst>
          </p:nvPr>
        </p:nvGraphicFramePr>
        <p:xfrm>
          <a:off x="685065" y="2501900"/>
          <a:ext cx="10821870" cy="1483360"/>
        </p:xfrm>
        <a:graphic>
          <a:graphicData uri="http://schemas.openxmlformats.org/drawingml/2006/table">
            <a:tbl>
              <a:tblPr firstRow="1" bandRow="1"/>
              <a:tblGrid>
                <a:gridCol w="1082187">
                  <a:extLst>
                    <a:ext uri="{9D8B030D-6E8A-4147-A177-3AD203B41FA5}">
                      <a16:colId xmlns:a16="http://schemas.microsoft.com/office/drawing/2014/main" val="3437436903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080598395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200982977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53560074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259130922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2598288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40614669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3778522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331538626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50711084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 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43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767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110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54577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2023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2023" id="{5122B7FE-37EB-44E2-B655-160D5A337233}" vid="{9BD251F5-EF12-4683-82D1-C03F5157A03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2023</Template>
  <TotalTime>786</TotalTime>
  <Words>551</Words>
  <Application>Microsoft Office PowerPoint</Application>
  <PresentationFormat>Widescreen</PresentationFormat>
  <Paragraphs>159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Lato</vt:lpstr>
      <vt:lpstr>Bernard MT Condensed</vt:lpstr>
      <vt:lpstr>Calibri Light</vt:lpstr>
      <vt:lpstr>Roboto</vt:lpstr>
      <vt:lpstr>Arial</vt:lpstr>
      <vt:lpstr>Calibri</vt:lpstr>
      <vt:lpstr>Theme1 2023</vt:lpstr>
      <vt:lpstr>1_Office Theme</vt:lpstr>
      <vt:lpstr>PowerPoint Presentation</vt:lpstr>
      <vt:lpstr>TUJUAN</vt:lpstr>
      <vt:lpstr>KEUNIKAN KURIKULUM PROGRAM AKADEMIK YANG DISEMAK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AZIRAH BTE AHSAN</cp:lastModifiedBy>
  <cp:revision>23</cp:revision>
  <dcterms:created xsi:type="dcterms:W3CDTF">2021-08-03T04:10:33Z</dcterms:created>
  <dcterms:modified xsi:type="dcterms:W3CDTF">2024-09-08T07:27:43Z</dcterms:modified>
</cp:coreProperties>
</file>