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  <p:sldMasterId id="2147483694" r:id="rId2"/>
  </p:sldMasterIdLst>
  <p:notesMasterIdLst>
    <p:notesMasterId r:id="rId22"/>
  </p:notesMasterIdLst>
  <p:sldIdLst>
    <p:sldId id="321" r:id="rId3"/>
    <p:sldId id="341" r:id="rId4"/>
    <p:sldId id="354" r:id="rId5"/>
    <p:sldId id="355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267" r:id="rId14"/>
    <p:sldId id="268" r:id="rId15"/>
    <p:sldId id="349" r:id="rId16"/>
    <p:sldId id="350" r:id="rId17"/>
    <p:sldId id="356" r:id="rId18"/>
    <p:sldId id="351" r:id="rId19"/>
    <p:sldId id="282" r:id="rId20"/>
    <p:sldId id="273" r:id="rId21"/>
  </p:sldIdLst>
  <p:sldSz cx="12192000" cy="6858000"/>
  <p:notesSz cx="6858000" cy="9144000"/>
  <p:embeddedFontLst>
    <p:embeddedFont>
      <p:font typeface="Bernard MT Condensed" panose="02050806060905020404" pitchFamily="18" charset="7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249" autoAdjust="0"/>
  </p:normalViewPr>
  <p:slideViewPr>
    <p:cSldViewPr snapToGrid="0">
      <p:cViewPr varScale="1">
        <p:scale>
          <a:sx n="48" d="100"/>
          <a:sy n="48" d="100"/>
        </p:scale>
        <p:origin x="232" y="1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5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2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601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A37-48EA-8B0A-B090-B769BB95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4CBD-C838-0D36-4D97-E98857BB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805-F675-F311-404F-61D49D11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0B9-0659-D2B1-B37E-949507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B535-84E3-5032-ED90-7EFBA7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279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BFF-9D37-537A-E135-46B3298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432-81F6-E9BC-5D33-021C113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7551-0D88-67CF-EAEB-7BF1722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61CB-9F97-3640-152D-DD8E05D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F6D-9A07-8ACF-07A7-357EB0A6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543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47A5-3850-5FB5-C1FB-9A79AE33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D6D4-9066-D7EB-4732-59A215A3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8CB3-F75E-A4C7-D597-F66A8C6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553C-8AC1-DB16-6FC9-1E4CF85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EC9-FB40-BF75-E0DB-4F97C94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163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FF27-D5E2-44BF-098A-4D7C3B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9F02-411E-62EE-F251-DF0E2CF9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9C9-7065-A66D-CF0D-A9EA1AF9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D1D1-22FA-535A-02B6-B21BC13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4E08-8724-22B3-4903-DF199BA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8D25-CCEA-DA72-2F90-6A5804D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7066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300-3733-3668-F49A-7507944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4813-9E0E-AAF4-200D-0BD400C2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CDAC6-7DCD-F9FA-5CB5-3DAE7904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2C9C-9BB0-9246-BB97-BA40DF55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40D9C-3B0B-3B10-4E50-9E3EBBDB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8E5E2-AD17-B4F8-05CA-8E72E7D7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39C01-C564-1B41-AB90-0358593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29C67-E7CA-4594-4EC4-6D4F720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94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FA85-091D-57DA-1E1A-D5DB578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AC31-A09C-1BBA-39E6-4023D68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45DE-1F6E-7941-AA2E-FD0CCDA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43B4-63C1-B277-4B3B-3C4A836F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5926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AD60C-602F-4029-FDAB-1E8E9D3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30E-B7A7-10DD-E659-D24BEF97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6-A4E8-ED1E-879D-169265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0416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5630-5C7E-7240-4AFA-64A8029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B78D-634D-FBAB-E7ED-5DDF776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63A6-6982-1D9E-D7FF-161447DF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020A-5049-0101-5FE2-54B35004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E4E9-8D9D-D240-B235-5C1C8908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C701-BDFF-09B5-75CA-3A50C1A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1322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22E-806B-C54B-41C7-1B26204F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3CC72-7AA5-7AB8-ED4B-ACC87F49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5DE7-77FA-572F-CCFB-72A1FCF8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F8FAA-9C23-CD7A-9B2F-F0EEB52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F415-BB68-9E6F-A0D1-C511B21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1DF-816E-58FC-A3E7-999F409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1269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AD2-F034-8A94-4CFE-E0A813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9E866-24C2-AA20-5FF7-B664891A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0EAF-5C81-3FDC-044D-DF73A9C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81E2-1665-04C3-6F96-FB9DEF5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FE7-6528-4AFB-70B8-DCA04F2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6246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2DCC1-718C-825A-FB53-B356CE8D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572F-577C-7B55-48D4-3BD7C6C9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D25-229F-FBD0-2455-D1DC78D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970B-676F-4C66-985C-01A71F5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E05D-6C9B-A7D5-AD57-F53C9C7E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310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2987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3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9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22F56BC-829B-3BC8-96F9-8B26B69F0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7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44EBC3-45F4-19C6-0AEB-16C907B4BCB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2000">
                <a:srgbClr val="6C1D35">
                  <a:alpha val="68000"/>
                </a:srgbClr>
              </a:gs>
              <a:gs pos="77000">
                <a:schemeClr val="accent1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8AE63-F58B-C295-2F24-0E7B0755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0798-1691-00D6-C3D9-64CC3EB8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835F-2749-4B9F-A9CB-5E0BF430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BA782F0-1339-9AD7-88E8-E482862A0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7112000" y="-35081"/>
            <a:ext cx="4917440" cy="69211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55F31CF-FB2A-3612-E2CA-58665EF2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1268262" y="349094"/>
            <a:ext cx="2010036" cy="2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5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6" r:id="rId23"/>
    <p:sldLayoutId id="2147483693" r:id="rId2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9CB02-8B40-F5AE-B6CF-074A5F4A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3D5-06A3-2339-DF14-D70672A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C78B-59C1-10E8-FA6E-3D39E614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9154-0795-481C-ADA6-9B5DB1FE632D}" type="datetimeFigureOut">
              <a:rPr lang="en-MY" smtClean="0"/>
              <a:t>10/10/2024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C8D3-CD46-88AB-5FE0-DB91AECA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00FD-E134-E0FD-82BB-B2EFE368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65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B2362F-EF82-97D1-8085-902821FA1D5F}"/>
              </a:ext>
            </a:extLst>
          </p:cNvPr>
          <p:cNvSpPr txBox="1"/>
          <p:nvPr/>
        </p:nvSpPr>
        <p:spPr>
          <a:xfrm>
            <a:off x="1838037" y="4961703"/>
            <a:ext cx="813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Program Akademik Baharu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NAMA FAKULTI</a:t>
            </a:r>
          </a:p>
          <a:p>
            <a:endParaRPr lang="en-MY" sz="1600" spc="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7E90E-A947-F2E4-F188-4C78E30FFB14}"/>
              </a:ext>
            </a:extLst>
          </p:cNvPr>
          <p:cNvSpPr txBox="1"/>
          <p:nvPr/>
        </p:nvSpPr>
        <p:spPr>
          <a:xfrm>
            <a:off x="1838037" y="3669248"/>
            <a:ext cx="9713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JKTS KKA /  MESYUARAT SENAT</a:t>
            </a:r>
            <a:b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800" b="0" noProof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MY" sz="3200" spc="3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31FEC-C1AB-A4DF-DA31-FC4B7684A9DD}"/>
              </a:ext>
            </a:extLst>
          </p:cNvPr>
          <p:cNvSpPr txBox="1"/>
          <p:nvPr/>
        </p:nvSpPr>
        <p:spPr>
          <a:xfrm>
            <a:off x="1706783" y="2474533"/>
            <a:ext cx="1022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>
                <a:solidFill>
                  <a:schemeClr val="bg1"/>
                </a:solidFill>
              </a:rPr>
              <a:t>UNIVERSITI TEKNOLOGI MALAYSIA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1DA-5BFF-1707-4D4A-FFFB821B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6" y="895492"/>
            <a:ext cx="2139445" cy="723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A73A-E833-94D8-3B96-626DBBC27FC5}"/>
              </a:ext>
            </a:extLst>
          </p:cNvPr>
          <p:cNvGrpSpPr/>
          <p:nvPr/>
        </p:nvGrpSpPr>
        <p:grpSpPr>
          <a:xfrm>
            <a:off x="243682" y="3008152"/>
            <a:ext cx="838200" cy="841694"/>
            <a:chOff x="0" y="585597"/>
            <a:chExt cx="838200" cy="390908"/>
          </a:xfrm>
          <a:solidFill>
            <a:schemeClr val="bg1">
              <a:lumMod val="65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D891E-647D-0389-6628-4EE6EB7D852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91420ED-5903-A743-073E-ED4B56F92DD2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E858A-4845-23C9-B443-2E55F05FAEF2}"/>
              </a:ext>
            </a:extLst>
          </p:cNvPr>
          <p:cNvGrpSpPr/>
          <p:nvPr/>
        </p:nvGrpSpPr>
        <p:grpSpPr>
          <a:xfrm>
            <a:off x="0" y="3008153"/>
            <a:ext cx="838200" cy="841694"/>
            <a:chOff x="0" y="585597"/>
            <a:chExt cx="838200" cy="390908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E28CBC-C49B-EEF2-721E-8E91D122E2BA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51E1D26-9907-4A93-EEED-313B135BF054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1AF99-4926-2858-7547-4E76321CA805}"/>
              </a:ext>
            </a:extLst>
          </p:cNvPr>
          <p:cNvCxnSpPr>
            <a:cxnSpLocks/>
          </p:cNvCxnSpPr>
          <p:nvPr/>
        </p:nvCxnSpPr>
        <p:spPr>
          <a:xfrm>
            <a:off x="-46838" y="6448292"/>
            <a:ext cx="9713351" cy="300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D6798-6E95-A034-1B9B-A55FAB0E2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93" y="6373719"/>
            <a:ext cx="2361999" cy="1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8BE99EE9-EBE4-17DB-9F2F-92E077923D42}"/>
              </a:ext>
            </a:extLst>
          </p:cNvPr>
          <p:cNvSpPr txBox="1">
            <a:spLocks/>
          </p:cNvSpPr>
          <p:nvPr/>
        </p:nvSpPr>
        <p:spPr>
          <a:xfrm>
            <a:off x="1834934" y="352567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9A2B20-9035-341F-9F5C-FA2F19442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2443"/>
              </p:ext>
            </p:extLst>
          </p:nvPr>
        </p:nvGraphicFramePr>
        <p:xfrm>
          <a:off x="685066" y="2131050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5DDA0B8-85E2-532F-B335-D1DF767B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30458"/>
              </p:ext>
            </p:extLst>
          </p:nvPr>
        </p:nvGraphicFramePr>
        <p:xfrm>
          <a:off x="685064" y="2501900"/>
          <a:ext cx="10821870" cy="1483360"/>
        </p:xfrm>
        <a:graphic>
          <a:graphicData uri="http://schemas.openxmlformats.org/drawingml/2006/table">
            <a:tbl>
              <a:tblPr firstRow="1" bandRow="1"/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3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F89A6582-BA56-8D86-2609-31A72FF24B1B}"/>
              </a:ext>
            </a:extLst>
          </p:cNvPr>
          <p:cNvSpPr txBox="1">
            <a:spLocks/>
          </p:cNvSpPr>
          <p:nvPr/>
        </p:nvSpPr>
        <p:spPr>
          <a:xfrm>
            <a:off x="2139109" y="36600"/>
            <a:ext cx="7081520" cy="125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96375B-4815-D7B7-9744-E4AE560B6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87544"/>
              </p:ext>
            </p:extLst>
          </p:nvPr>
        </p:nvGraphicFramePr>
        <p:xfrm>
          <a:off x="365761" y="1292998"/>
          <a:ext cx="11451102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51102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Penjajaran PLO Program dengan Kluster MQF 2.0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AB0DFE-A5C8-E187-4AEA-0153CBDF1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9253"/>
              </p:ext>
            </p:extLst>
          </p:nvPr>
        </p:nvGraphicFramePr>
        <p:xfrm>
          <a:off x="365761" y="1723743"/>
          <a:ext cx="11451102" cy="4539925"/>
        </p:xfrm>
        <a:graphic>
          <a:graphicData uri="http://schemas.openxmlformats.org/drawingml/2006/table">
            <a:tbl>
              <a:tblPr firstRow="1" bandRow="1"/>
              <a:tblGrid>
                <a:gridCol w="576774">
                  <a:extLst>
                    <a:ext uri="{9D8B030D-6E8A-4147-A177-3AD203B41FA5}">
                      <a16:colId xmlns:a16="http://schemas.microsoft.com/office/drawing/2014/main" val="2795151953"/>
                    </a:ext>
                  </a:extLst>
                </a:gridCol>
                <a:gridCol w="1184934">
                  <a:extLst>
                    <a:ext uri="{9D8B030D-6E8A-4147-A177-3AD203B41FA5}">
                      <a16:colId xmlns:a16="http://schemas.microsoft.com/office/drawing/2014/main" val="165081075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69537242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6179749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061437928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88658413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648866352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26563440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37142796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203364673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117601206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01332612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4032485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75342"/>
                  </a:ext>
                </a:extLst>
              </a:tr>
              <a:tr h="1577085"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2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2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4139"/>
                  </a:ext>
                </a:extLst>
              </a:tr>
              <a:tr h="288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PLO 1</a:t>
                      </a:r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6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12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12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11885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Umum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80077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82789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Teras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3302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7448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 Elektif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32857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2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85007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5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9248" y="647253"/>
            <a:ext cx="1331069" cy="885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"/>
          <p:cNvGrpSpPr/>
          <p:nvPr/>
        </p:nvGrpSpPr>
        <p:grpSpPr>
          <a:xfrm>
            <a:off x="801737" y="1746921"/>
            <a:ext cx="10426515" cy="4597970"/>
            <a:chOff x="486" y="382267"/>
            <a:chExt cx="10426515" cy="4597970"/>
          </a:xfrm>
        </p:grpSpPr>
        <p:sp>
          <p:nvSpPr>
            <p:cNvPr id="399" name="Google Shape;399;p1"/>
            <p:cNvSpPr/>
            <p:nvPr/>
          </p:nvSpPr>
          <p:spPr>
            <a:xfrm rot="5400000">
              <a:off x="479754" y="2361528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5295C"/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"/>
            <p:cNvSpPr txBox="1"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dirty="0"/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98276" y="2184678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7D319F"/>
            </a:solidFill>
            <a:ln w="25400" cap="flat" cmpd="sng">
              <a:solidFill>
                <a:srgbClr val="7D31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"/>
            <p:cNvSpPr/>
            <p:nvPr/>
          </p:nvSpPr>
          <p:spPr>
            <a:xfrm rot="5400000">
              <a:off x="3137051" y="1573521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948A9"/>
            </a:solidFill>
            <a:ln w="25400" cap="flat" cmpd="sng">
              <a:solidFill>
                <a:srgbClr val="394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"/>
            <p:cNvSpPr txBox="1"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4734194" y="1524491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40B1B4"/>
            </a:solidFill>
            <a:ln w="25400" cap="flat" cmpd="sng">
              <a:solidFill>
                <a:srgbClr val="40B1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"/>
            <p:cNvSpPr/>
            <p:nvPr/>
          </p:nvSpPr>
          <p:spPr>
            <a:xfrm rot="5400000">
              <a:off x="5789543" y="517527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CBA62"/>
            </a:solidFill>
            <a:ln w="25400" cap="flat" cmpd="sng">
              <a:solidFill>
                <a:srgbClr val="4CBA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5598457" y="1297313"/>
              <a:ext cx="1953920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"/>
            <p:cNvSpPr txBox="1"/>
            <p:nvPr/>
          </p:nvSpPr>
          <p:spPr>
            <a:xfrm>
              <a:off x="5598456" y="1297313"/>
              <a:ext cx="2426383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S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>
                <a:solidFill>
                  <a:srgbClr val="003300"/>
                </a:solidFill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7391347" y="382267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99BD5B"/>
            </a:solidFill>
            <a:ln w="25400" cap="flat" cmpd="sng">
              <a:solidFill>
                <a:srgbClr val="99BD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"/>
            <p:cNvSpPr/>
            <p:nvPr/>
          </p:nvSpPr>
          <p:spPr>
            <a:xfrm rot="5400000">
              <a:off x="8504107" y="60749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E986C"/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"/>
            <p:cNvSpPr txBox="1"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/>
            </a:p>
          </p:txBody>
        </p:sp>
      </p:grpSp>
      <p:sp>
        <p:nvSpPr>
          <p:cNvPr id="414" name="Google Shape;414;p1"/>
          <p:cNvSpPr txBox="1"/>
          <p:nvPr/>
        </p:nvSpPr>
        <p:spPr>
          <a:xfrm>
            <a:off x="771234" y="3646716"/>
            <a:ext cx="22221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Oriented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 txBox="1"/>
          <p:nvPr/>
        </p:nvSpPr>
        <p:spPr>
          <a:xfrm>
            <a:off x="3403599" y="2844225"/>
            <a:ext cx="214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b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Immersion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6032506" y="1832940"/>
            <a:ext cx="23301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b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Apprentice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 txBox="1"/>
          <p:nvPr/>
        </p:nvSpPr>
        <p:spPr>
          <a:xfrm>
            <a:off x="8783724" y="1271409"/>
            <a:ext cx="22233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 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 Intensive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 txBox="1"/>
          <p:nvPr/>
        </p:nvSpPr>
        <p:spPr>
          <a:xfrm flipH="1">
            <a:off x="3285392" y="686634"/>
            <a:ext cx="49062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EXCEL - REAL</a:t>
            </a:r>
            <a:endParaRPr sz="36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sp>
        <p:nvSpPr>
          <p:cNvPr id="2" name="Google Shape;511;p51">
            <a:extLst>
              <a:ext uri="{FF2B5EF4-FFF2-40B4-BE49-F238E27FC236}">
                <a16:creationId xmlns:a16="http://schemas.microsoft.com/office/drawing/2014/main" id="{CA2A5133-4C73-FE9C-D56E-328B4114D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"/>
          <p:cNvGrpSpPr/>
          <p:nvPr/>
        </p:nvGrpSpPr>
        <p:grpSpPr>
          <a:xfrm>
            <a:off x="327935" y="2392463"/>
            <a:ext cx="11549381" cy="2073073"/>
            <a:chOff x="2896" y="388726"/>
            <a:chExt cx="11549381" cy="2073073"/>
          </a:xfrm>
        </p:grpSpPr>
        <p:sp>
          <p:nvSpPr>
            <p:cNvPr id="424" name="Google Shape;424;p2"/>
            <p:cNvSpPr/>
            <p:nvPr/>
          </p:nvSpPr>
          <p:spPr>
            <a:xfrm>
              <a:off x="6532" y="1137808"/>
              <a:ext cx="1246987" cy="636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 txBox="1"/>
            <p:nvPr/>
          </p:nvSpPr>
          <p:spPr>
            <a:xfrm>
              <a:off x="2896" y="1202988"/>
              <a:ext cx="1217695" cy="470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2534" y="1023863"/>
              <a:ext cx="1437936" cy="1437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44" y="84609"/>
                  </a:moveTo>
                  <a:lnTo>
                    <a:pt x="14531" y="82133"/>
                  </a:lnTo>
                  <a:cubicBezTo>
                    <a:pt x="21766" y="96997"/>
                    <a:pt x="35810" y="107386"/>
                    <a:pt x="52140" y="109955"/>
                  </a:cubicBezTo>
                  <a:cubicBezTo>
                    <a:pt x="68470" y="112525"/>
                    <a:pt x="85026" y="106950"/>
                    <a:pt x="96476" y="95026"/>
                  </a:cubicBezTo>
                  <a:lnTo>
                    <a:pt x="93359" y="92984"/>
                  </a:lnTo>
                  <a:lnTo>
                    <a:pt x="104668" y="89261"/>
                  </a:lnTo>
                  <a:lnTo>
                    <a:pt x="104403" y="100219"/>
                  </a:lnTo>
                  <a:lnTo>
                    <a:pt x="101283" y="98175"/>
                  </a:lnTo>
                  <a:lnTo>
                    <a:pt x="101283" y="98175"/>
                  </a:lnTo>
                  <a:cubicBezTo>
                    <a:pt x="88676" y="111807"/>
                    <a:pt x="70152" y="118338"/>
                    <a:pt x="51784" y="115624"/>
                  </a:cubicBezTo>
                  <a:cubicBezTo>
                    <a:pt x="33415" y="112911"/>
                    <a:pt x="17570" y="101304"/>
                    <a:pt x="9444" y="84609"/>
                  </a:cubicBezTo>
                  <a:close/>
                </a:path>
              </a:pathLst>
            </a:custGeom>
            <a:solidFill>
              <a:srgbClr val="95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61587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 txBox="1"/>
            <p:nvPr/>
          </p:nvSpPr>
          <p:spPr>
            <a:xfrm>
              <a:off x="371592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1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576353" y="1067795"/>
              <a:ext cx="1089013" cy="91716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930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 txBox="1"/>
            <p:nvPr/>
          </p:nvSpPr>
          <p:spPr>
            <a:xfrm>
              <a:off x="1597459" y="1285436"/>
              <a:ext cx="1046801" cy="67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142166" y="388726"/>
              <a:ext cx="1602032" cy="1602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45" y="36386"/>
                  </a:moveTo>
                  <a:lnTo>
                    <a:pt x="8545" y="36386"/>
                  </a:lnTo>
                  <a:cubicBezTo>
                    <a:pt x="16418" y="19231"/>
                    <a:pt x="32323" y="7127"/>
                    <a:pt x="50956" y="4112"/>
                  </a:cubicBezTo>
                  <a:cubicBezTo>
                    <a:pt x="69589" y="1097"/>
                    <a:pt x="88499" y="7566"/>
                    <a:pt x="101381" y="21363"/>
                  </a:cubicBezTo>
                  <a:lnTo>
                    <a:pt x="104145" y="19460"/>
                  </a:lnTo>
                  <a:lnTo>
                    <a:pt x="104548" y="29347"/>
                  </a:lnTo>
                  <a:lnTo>
                    <a:pt x="94384" y="26177"/>
                  </a:lnTo>
                  <a:lnTo>
                    <a:pt x="97146" y="24277"/>
                  </a:lnTo>
                  <a:lnTo>
                    <a:pt x="97146" y="24277"/>
                  </a:lnTo>
                  <a:cubicBezTo>
                    <a:pt x="85329" y="11989"/>
                    <a:pt x="68201" y="6340"/>
                    <a:pt x="51392" y="9188"/>
                  </a:cubicBezTo>
                  <a:cubicBezTo>
                    <a:pt x="34584" y="12035"/>
                    <a:pt x="20271" y="23010"/>
                    <a:pt x="13161" y="38504"/>
                  </a:cubicBezTo>
                  <a:close/>
                </a:path>
              </a:pathLst>
            </a:custGeom>
            <a:solidFill>
              <a:srgbClr val="7D3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52421" y="88626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8930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 txBox="1"/>
            <p:nvPr/>
          </p:nvSpPr>
          <p:spPr>
            <a:xfrm>
              <a:off x="1862426" y="89627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2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034259" y="956955"/>
              <a:ext cx="1220624" cy="7791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236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46748" y="973389"/>
              <a:ext cx="1456985" cy="14569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3" y="87791"/>
                  </a:moveTo>
                  <a:lnTo>
                    <a:pt x="15919" y="85033"/>
                  </a:lnTo>
                  <a:lnTo>
                    <a:pt x="15919" y="85033"/>
                  </a:lnTo>
                  <a:cubicBezTo>
                    <a:pt x="24115" y="99466"/>
                    <a:pt x="38857" y="108972"/>
                    <a:pt x="55385" y="110483"/>
                  </a:cubicBezTo>
                  <a:cubicBezTo>
                    <a:pt x="71913" y="111994"/>
                    <a:pt x="88135" y="105318"/>
                    <a:pt x="98812" y="92611"/>
                  </a:cubicBezTo>
                  <a:lnTo>
                    <a:pt x="95613" y="90795"/>
                  </a:lnTo>
                  <a:lnTo>
                    <a:pt x="106509" y="86412"/>
                  </a:lnTo>
                  <a:lnTo>
                    <a:pt x="106943" y="97229"/>
                  </a:lnTo>
                  <a:lnTo>
                    <a:pt x="103740" y="95410"/>
                  </a:lnTo>
                  <a:lnTo>
                    <a:pt x="103740" y="95410"/>
                  </a:lnTo>
                  <a:cubicBezTo>
                    <a:pt x="92033" y="109872"/>
                    <a:pt x="73933" y="117612"/>
                    <a:pt x="55389" y="116088"/>
                  </a:cubicBezTo>
                  <a:cubicBezTo>
                    <a:pt x="36844" y="114563"/>
                    <a:pt x="20252" y="103971"/>
                    <a:pt x="11063" y="87791"/>
                  </a:cubicBezTo>
                  <a:close/>
                </a:path>
              </a:pathLst>
            </a:custGeom>
            <a:solidFill>
              <a:srgbClr val="394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76132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236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 txBox="1"/>
            <p:nvPr/>
          </p:nvSpPr>
          <p:spPr>
            <a:xfrm>
              <a:off x="3386137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3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577717" y="1057496"/>
              <a:ext cx="115302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C83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172005" y="395645"/>
              <a:ext cx="1604843" cy="16048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4" y="35815"/>
                  </a:moveTo>
                  <a:cubicBezTo>
                    <a:pt x="16868" y="18744"/>
                    <a:pt x="32911" y="6816"/>
                    <a:pt x="51581" y="4009"/>
                  </a:cubicBezTo>
                  <a:cubicBezTo>
                    <a:pt x="70252" y="1201"/>
                    <a:pt x="89093" y="7885"/>
                    <a:pt x="101821" y="21830"/>
                  </a:cubicBezTo>
                  <a:lnTo>
                    <a:pt x="104601" y="19962"/>
                  </a:lnTo>
                  <a:lnTo>
                    <a:pt x="104893" y="29835"/>
                  </a:lnTo>
                  <a:lnTo>
                    <a:pt x="94784" y="26558"/>
                  </a:lnTo>
                  <a:lnTo>
                    <a:pt x="97562" y="24691"/>
                  </a:lnTo>
                  <a:lnTo>
                    <a:pt x="97562" y="24691"/>
                  </a:lnTo>
                  <a:cubicBezTo>
                    <a:pt x="85880" y="12264"/>
                    <a:pt x="68808" y="6419"/>
                    <a:pt x="51961" y="9079"/>
                  </a:cubicBezTo>
                  <a:cubicBezTo>
                    <a:pt x="35114" y="11738"/>
                    <a:pt x="20672" y="22559"/>
                    <a:pt x="13387" y="37980"/>
                  </a:cubicBezTo>
                  <a:close/>
                </a:path>
              </a:pathLst>
            </a:custGeom>
            <a:solidFill>
              <a:srgbClr val="40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885791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3C83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 txBox="1"/>
            <p:nvPr/>
          </p:nvSpPr>
          <p:spPr>
            <a:xfrm>
              <a:off x="4895796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4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067629" y="962303"/>
              <a:ext cx="122775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B9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685382" y="992829"/>
              <a:ext cx="1430957" cy="14309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" y="87758"/>
                  </a:moveTo>
                  <a:lnTo>
                    <a:pt x="16065" y="84950"/>
                  </a:lnTo>
                  <a:lnTo>
                    <a:pt x="16065" y="84950"/>
                  </a:lnTo>
                  <a:cubicBezTo>
                    <a:pt x="24217" y="99304"/>
                    <a:pt x="38866" y="108771"/>
                    <a:pt x="55302" y="110306"/>
                  </a:cubicBezTo>
                  <a:cubicBezTo>
                    <a:pt x="71737" y="111841"/>
                    <a:pt x="87886" y="105250"/>
                    <a:pt x="98555" y="92654"/>
                  </a:cubicBezTo>
                  <a:lnTo>
                    <a:pt x="95301" y="90806"/>
                  </a:lnTo>
                  <a:lnTo>
                    <a:pt x="106407" y="86354"/>
                  </a:lnTo>
                  <a:lnTo>
                    <a:pt x="106835" y="97356"/>
                  </a:lnTo>
                  <a:lnTo>
                    <a:pt x="103577" y="95506"/>
                  </a:lnTo>
                  <a:lnTo>
                    <a:pt x="103577" y="95506"/>
                  </a:lnTo>
                  <a:cubicBezTo>
                    <a:pt x="91857" y="109890"/>
                    <a:pt x="73795" y="117564"/>
                    <a:pt x="55306" y="116014"/>
                  </a:cubicBezTo>
                  <a:cubicBezTo>
                    <a:pt x="36817" y="114465"/>
                    <a:pt x="20284" y="103891"/>
                    <a:pt x="11121" y="87758"/>
                  </a:cubicBezTo>
                  <a:close/>
                </a:path>
              </a:pathLst>
            </a:custGeom>
            <a:solidFill>
              <a:srgbClr val="4CB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13069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3B99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 txBox="1"/>
            <p:nvPr/>
          </p:nvSpPr>
          <p:spPr>
            <a:xfrm>
              <a:off x="6423074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5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618219" y="1057496"/>
              <a:ext cx="110062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5BB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171139" y="483337"/>
              <a:ext cx="1450436" cy="14504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8" y="32217"/>
                  </a:moveTo>
                  <a:lnTo>
                    <a:pt x="11078" y="32217"/>
                  </a:lnTo>
                  <a:cubicBezTo>
                    <a:pt x="20260" y="16049"/>
                    <a:pt x="36837" y="5461"/>
                    <a:pt x="55368" y="3930"/>
                  </a:cubicBezTo>
                  <a:cubicBezTo>
                    <a:pt x="73899" y="2399"/>
                    <a:pt x="91989" y="10123"/>
                    <a:pt x="103700" y="24566"/>
                  </a:cubicBezTo>
                  <a:lnTo>
                    <a:pt x="106916" y="22739"/>
                  </a:lnTo>
                  <a:lnTo>
                    <a:pt x="106484" y="33602"/>
                  </a:lnTo>
                  <a:lnTo>
                    <a:pt x="95536" y="29202"/>
                  </a:lnTo>
                  <a:lnTo>
                    <a:pt x="98748" y="27378"/>
                  </a:lnTo>
                  <a:lnTo>
                    <a:pt x="98748" y="27378"/>
                  </a:lnTo>
                  <a:cubicBezTo>
                    <a:pt x="88073" y="14698"/>
                    <a:pt x="71870" y="8044"/>
                    <a:pt x="55364" y="9561"/>
                  </a:cubicBezTo>
                  <a:cubicBezTo>
                    <a:pt x="38859" y="11078"/>
                    <a:pt x="24140" y="20574"/>
                    <a:pt x="15955" y="34987"/>
                  </a:cubicBezTo>
                  <a:close/>
                </a:path>
              </a:pathLst>
            </a:custGeom>
            <a:solidFill>
              <a:srgbClr val="99B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7900095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55BB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 txBox="1"/>
            <p:nvPr/>
          </p:nvSpPr>
          <p:spPr>
            <a:xfrm>
              <a:off x="7910100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6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9081933" y="1057496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BD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9559236" y="1003109"/>
              <a:ext cx="1389041" cy="1389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350" y="89600"/>
                  </a:moveTo>
                  <a:lnTo>
                    <a:pt x="17325" y="86510"/>
                  </a:lnTo>
                  <a:lnTo>
                    <a:pt x="17325" y="86510"/>
                  </a:lnTo>
                  <a:cubicBezTo>
                    <a:pt x="25955" y="100402"/>
                    <a:pt x="40806" y="109224"/>
                    <a:pt x="57134" y="110157"/>
                  </a:cubicBezTo>
                  <a:cubicBezTo>
                    <a:pt x="73462" y="111090"/>
                    <a:pt x="89221" y="104017"/>
                    <a:pt x="99377" y="91198"/>
                  </a:cubicBezTo>
                  <a:lnTo>
                    <a:pt x="95956" y="89429"/>
                  </a:lnTo>
                  <a:lnTo>
                    <a:pt x="107230" y="84414"/>
                  </a:lnTo>
                  <a:lnTo>
                    <a:pt x="108095" y="95705"/>
                  </a:lnTo>
                  <a:lnTo>
                    <a:pt x="104668" y="93933"/>
                  </a:lnTo>
                  <a:cubicBezTo>
                    <a:pt x="93500" y="108635"/>
                    <a:pt x="75813" y="116900"/>
                    <a:pt x="57370" y="116034"/>
                  </a:cubicBezTo>
                  <a:cubicBezTo>
                    <a:pt x="38928" y="115169"/>
                    <a:pt x="22092" y="105283"/>
                    <a:pt x="12350" y="89600"/>
                  </a:cubicBezTo>
                  <a:close/>
                </a:path>
              </a:pathLst>
            </a:custGeom>
            <a:solidFill>
              <a:srgbClr val="BE9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9296684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A6BD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 txBox="1"/>
            <p:nvPr/>
          </p:nvSpPr>
          <p:spPr>
            <a:xfrm>
              <a:off x="9306689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7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531673" y="1014965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693273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 txBox="1"/>
            <p:nvPr/>
          </p:nvSpPr>
          <p:spPr>
            <a:xfrm>
              <a:off x="10703278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8</a:t>
              </a:r>
              <a:endParaRPr/>
            </a:p>
          </p:txBody>
        </p:sp>
      </p:grpSp>
      <p:sp>
        <p:nvSpPr>
          <p:cNvPr id="463" name="Google Shape;463;p2"/>
          <p:cNvSpPr txBox="1"/>
          <p:nvPr/>
        </p:nvSpPr>
        <p:spPr>
          <a:xfrm>
            <a:off x="2383596" y="536399"/>
            <a:ext cx="78763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INTEGRASI ANTARA KURSUS</a:t>
            </a:r>
            <a:endParaRPr sz="32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grpSp>
        <p:nvGrpSpPr>
          <p:cNvPr id="464" name="Google Shape;464;p2"/>
          <p:cNvGrpSpPr/>
          <p:nvPr/>
        </p:nvGrpSpPr>
        <p:grpSpPr>
          <a:xfrm>
            <a:off x="7953291" y="1707843"/>
            <a:ext cx="2498373" cy="808760"/>
            <a:chOff x="137" y="0"/>
            <a:chExt cx="2498373" cy="808760"/>
          </a:xfrm>
        </p:grpSpPr>
        <p:sp>
          <p:nvSpPr>
            <p:cNvPr id="465" name="Google Shape;465;p2"/>
            <p:cNvSpPr/>
            <p:nvPr/>
          </p:nvSpPr>
          <p:spPr>
            <a:xfrm>
              <a:off x="187398" y="0"/>
              <a:ext cx="2123851" cy="808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B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37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65910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40B1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731683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"/>
          <p:cNvSpPr/>
          <p:nvPr/>
        </p:nvSpPr>
        <p:spPr>
          <a:xfrm>
            <a:off x="8467155" y="1937580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"/>
          <p:cNvSpPr/>
          <p:nvPr/>
        </p:nvSpPr>
        <p:spPr>
          <a:xfrm>
            <a:off x="9219210" y="1937579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2"/>
          <p:cNvGrpSpPr/>
          <p:nvPr/>
        </p:nvGrpSpPr>
        <p:grpSpPr>
          <a:xfrm>
            <a:off x="2365047" y="4699330"/>
            <a:ext cx="7685115" cy="938387"/>
            <a:chOff x="37027" y="714317"/>
            <a:chExt cx="7133885" cy="938387"/>
          </a:xfrm>
        </p:grpSpPr>
        <p:sp>
          <p:nvSpPr>
            <p:cNvPr id="476" name="Google Shape;476;p2"/>
            <p:cNvSpPr/>
            <p:nvPr/>
          </p:nvSpPr>
          <p:spPr>
            <a:xfrm>
              <a:off x="3934012" y="1030690"/>
              <a:ext cx="2825738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934012" y="1030690"/>
              <a:ext cx="179028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934012" y="1030690"/>
              <a:ext cx="686545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506521" y="1030690"/>
              <a:ext cx="42749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484065" y="1030690"/>
              <a:ext cx="144994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512048" y="1030690"/>
              <a:ext cx="2421964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7440" y="1030690"/>
              <a:ext cx="346657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557538" y="714317"/>
              <a:ext cx="2190112" cy="324049"/>
            </a:xfrm>
            <a:prstGeom prst="rect">
              <a:avLst/>
            </a:prstGeom>
            <a:solidFill>
              <a:srgbClr val="83203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 txBox="1"/>
            <p:nvPr/>
          </p:nvSpPr>
          <p:spPr>
            <a:xfrm>
              <a:off x="2541245" y="730411"/>
              <a:ext cx="2190112" cy="324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Kemahiran </a:t>
              </a: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Praktikal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7027" y="1329635"/>
              <a:ext cx="898961" cy="29277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 txBox="1"/>
            <p:nvPr/>
          </p:nvSpPr>
          <p:spPr>
            <a:xfrm>
              <a:off x="50326" y="1315003"/>
              <a:ext cx="898961" cy="2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124177" y="1315705"/>
              <a:ext cx="775742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 txBox="1"/>
            <p:nvPr/>
          </p:nvSpPr>
          <p:spPr>
            <a:xfrm>
              <a:off x="1132263" y="1315705"/>
              <a:ext cx="775742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1326" y="1322447"/>
              <a:ext cx="999838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 txBox="1"/>
            <p:nvPr/>
          </p:nvSpPr>
          <p:spPr>
            <a:xfrm>
              <a:off x="2065287" y="1332073"/>
              <a:ext cx="999838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109291" y="1315705"/>
              <a:ext cx="958906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 txBox="1"/>
            <p:nvPr/>
          </p:nvSpPr>
          <p:spPr>
            <a:xfrm>
              <a:off x="3126620" y="1324094"/>
              <a:ext cx="958906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 txBox="1"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 txBox="1"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dirty="0"/>
            </a:p>
          </p:txBody>
        </p:sp>
      </p:grpSp>
      <p:sp>
        <p:nvSpPr>
          <p:cNvPr id="501" name="Google Shape;501;p2"/>
          <p:cNvSpPr txBox="1"/>
          <p:nvPr/>
        </p:nvSpPr>
        <p:spPr>
          <a:xfrm>
            <a:off x="8336586" y="1618174"/>
            <a:ext cx="16231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FYP : UNIX - WBL</a:t>
            </a: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 txBox="1"/>
          <p:nvPr/>
        </p:nvSpPr>
        <p:spPr>
          <a:xfrm>
            <a:off x="10253653" y="4353807"/>
            <a:ext cx="124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Integrated Design Project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 rot="10800000" flipH="1">
            <a:off x="2328531" y="4206760"/>
            <a:ext cx="2838892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"/>
          <p:cNvSpPr/>
          <p:nvPr/>
        </p:nvSpPr>
        <p:spPr>
          <a:xfrm rot="10800000">
            <a:off x="7357730" y="4206760"/>
            <a:ext cx="2764464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93;p2">
            <a:extLst>
              <a:ext uri="{FF2B5EF4-FFF2-40B4-BE49-F238E27FC236}">
                <a16:creationId xmlns:a16="http://schemas.microsoft.com/office/drawing/2014/main" id="{046D8BEA-34CC-DB74-77C2-C3F44708BB03}"/>
              </a:ext>
            </a:extLst>
          </p:cNvPr>
          <p:cNvSpPr/>
          <p:nvPr/>
        </p:nvSpPr>
        <p:spPr>
          <a:xfrm>
            <a:off x="6839255" y="5293670"/>
            <a:ext cx="958906" cy="320631"/>
          </a:xfrm>
          <a:prstGeom prst="rect">
            <a:avLst/>
          </a:prstGeom>
          <a:solidFill>
            <a:srgbClr val="BF996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94;p2">
            <a:extLst>
              <a:ext uri="{FF2B5EF4-FFF2-40B4-BE49-F238E27FC236}">
                <a16:creationId xmlns:a16="http://schemas.microsoft.com/office/drawing/2014/main" id="{3FB4CC21-8C56-70C2-2DA5-5433EF67B073}"/>
              </a:ext>
            </a:extLst>
          </p:cNvPr>
          <p:cNvSpPr txBox="1"/>
          <p:nvPr/>
        </p:nvSpPr>
        <p:spPr>
          <a:xfrm>
            <a:off x="6792618" y="5340303"/>
            <a:ext cx="958906" cy="32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1;p51">
            <a:extLst>
              <a:ext uri="{FF2B5EF4-FFF2-40B4-BE49-F238E27FC236}">
                <a16:creationId xmlns:a16="http://schemas.microsoft.com/office/drawing/2014/main" id="{EB0DEFB4-B6AA-BC8B-9A2A-9F9C894330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14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34E23C9E-C8BF-9828-A00D-756E761CFD25}"/>
              </a:ext>
            </a:extLst>
          </p:cNvPr>
          <p:cNvSpPr txBox="1">
            <a:spLocks/>
          </p:cNvSpPr>
          <p:nvPr/>
        </p:nvSpPr>
        <p:spPr>
          <a:xfrm>
            <a:off x="2395651" y="19708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3FEC9E70-A775-F2F6-630B-054405119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577907"/>
              </p:ext>
            </p:extLst>
          </p:nvPr>
        </p:nvGraphicFramePr>
        <p:xfrm>
          <a:off x="503677" y="1234472"/>
          <a:ext cx="11184645" cy="51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6535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Tambahan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6297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6487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  <a:endParaRPr lang="en-MY" sz="1400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9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BC375933-D360-50C2-9243-DDD66FE9F6D0}"/>
              </a:ext>
            </a:extLst>
          </p:cNvPr>
          <p:cNvSpPr txBox="1">
            <a:spLocks/>
          </p:cNvSpPr>
          <p:nvPr/>
        </p:nvSpPr>
        <p:spPr>
          <a:xfrm>
            <a:off x="1990209" y="461569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098DC552-8898-1631-1021-B23DFBE9B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882560"/>
              </p:ext>
            </p:extLst>
          </p:nvPr>
        </p:nvGraphicFramePr>
        <p:xfrm>
          <a:off x="625230" y="2235075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518B8B6-F653-D4BF-376E-33FCA8A6B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258873"/>
              </p:ext>
            </p:extLst>
          </p:nvPr>
        </p:nvGraphicFramePr>
        <p:xfrm>
          <a:off x="642000" y="4149649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6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A46F1B1A-57B6-C97C-4FC2-8B5180D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985" y="369183"/>
            <a:ext cx="114075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+mn-lt"/>
              </a:rPr>
              <a:t>AGIHAN PERATUSAN KREDIT MENGIKUT KOMPONEN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KURIKULUM BERDASARKAN KEPERLUAN KPM (PT)-MQA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F4D273-025A-2513-7140-B588CAC4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57541"/>
              </p:ext>
            </p:extLst>
          </p:nvPr>
        </p:nvGraphicFramePr>
        <p:xfrm>
          <a:off x="1072055" y="2316480"/>
          <a:ext cx="10531365" cy="350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73">
                  <a:extLst>
                    <a:ext uri="{9D8B030D-6E8A-4147-A177-3AD203B41FA5}">
                      <a16:colId xmlns:a16="http://schemas.microsoft.com/office/drawing/2014/main" val="1723709948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1695002989"/>
                    </a:ext>
                  </a:extLst>
                </a:gridCol>
                <a:gridCol w="2448610">
                  <a:extLst>
                    <a:ext uri="{9D8B030D-6E8A-4147-A177-3AD203B41FA5}">
                      <a16:colId xmlns:a16="http://schemas.microsoft.com/office/drawing/2014/main" val="2340767823"/>
                    </a:ext>
                  </a:extLst>
                </a:gridCol>
                <a:gridCol w="1763936">
                  <a:extLst>
                    <a:ext uri="{9D8B030D-6E8A-4147-A177-3AD203B41FA5}">
                      <a16:colId xmlns:a16="http://schemas.microsoft.com/office/drawing/2014/main" val="3868733161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79953046"/>
                    </a:ext>
                  </a:extLst>
                </a:gridCol>
              </a:tblGrid>
              <a:tr h="103909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Komponen Kurikulum</a:t>
                      </a:r>
                    </a:p>
                  </a:txBody>
                  <a:tcPr anchor="ctr">
                    <a:solidFill>
                      <a:srgbClr val="39060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KPT (PT) – MQA (%)</a:t>
                      </a:r>
                    </a:p>
                  </a:txBody>
                  <a:tcPr anchor="ctr">
                    <a:solidFill>
                      <a:srgbClr val="39060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Minimum Badan Profesional/Standard Program (%)</a:t>
                      </a:r>
                    </a:p>
                  </a:txBody>
                  <a:tcPr anchor="ctr">
                    <a:solidFill>
                      <a:srgbClr val="39060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Kurikulum Cadangan</a:t>
                      </a:r>
                    </a:p>
                  </a:txBody>
                  <a:tcPr anchor="ctr">
                    <a:solidFill>
                      <a:srgbClr val="3906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8349"/>
                  </a:ext>
                </a:extLst>
              </a:tr>
              <a:tr h="7065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Kredit</a:t>
                      </a:r>
                    </a:p>
                  </a:txBody>
                  <a:tcPr anchor="ctr">
                    <a:solidFill>
                      <a:srgbClr val="3906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Peratus (%)</a:t>
                      </a:r>
                    </a:p>
                  </a:txBody>
                  <a:tcPr anchor="ctr">
                    <a:solidFill>
                      <a:srgbClr val="390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54289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4013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50 - 65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734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Elektif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0966"/>
                  </a:ext>
                </a:extLst>
              </a:tr>
              <a:tr h="43642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Jumlah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0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6DF88537-2982-2357-AC9C-26C13D50A2FA}"/>
              </a:ext>
            </a:extLst>
          </p:cNvPr>
          <p:cNvSpPr txBox="1">
            <a:spLocks/>
          </p:cNvSpPr>
          <p:nvPr/>
        </p:nvSpPr>
        <p:spPr>
          <a:xfrm>
            <a:off x="2128233" y="24884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KERTAS CADANGAN DILULUSKAN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43F33B0B-4779-1205-B453-A1F867038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915315"/>
              </p:ext>
            </p:extLst>
          </p:nvPr>
        </p:nvGraphicFramePr>
        <p:xfrm>
          <a:off x="687363" y="1705375"/>
          <a:ext cx="10817274" cy="35052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089336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727938">
                  <a:extLst>
                    <a:ext uri="{9D8B030D-6E8A-4147-A177-3AD203B41FA5}">
                      <a16:colId xmlns:a16="http://schemas.microsoft.com/office/drawing/2014/main" val="2970073063"/>
                    </a:ext>
                  </a:extLst>
                </a:gridCol>
              </a:tblGrid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Akademik Fakulti (JKAF)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94986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 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>
                          <a:tab pos="1320800" algn="l"/>
                        </a:tabLst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Saringan Awal (MSA)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52799"/>
                  </a:ext>
                </a:extLst>
              </a:tr>
              <a:tr h="578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Saringan Awal (MSA)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03963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Kurikulum Universiti (JKKU)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58530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Jawatankuasa Tetap Senat Kurikulum dan Kualiti Akademik (JKTS KKA)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5923"/>
                  </a:ext>
                </a:extLst>
              </a:tr>
              <a:tr h="442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 Senat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2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8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119606" y="88719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Mesyuarat JKTS KKA/ Mesyuarat Senat dengan segala hormatnya dipohon untuk meluluskan Kertas Kerja Cadangan Program Baharu (masukkan nama program).</a:t>
            </a:r>
          </a:p>
        </p:txBody>
      </p:sp>
    </p:spTree>
    <p:extLst>
      <p:ext uri="{BB962C8B-B14F-4D97-AF65-F5344CB8AC3E}">
        <p14:creationId xmlns:p14="http://schemas.microsoft.com/office/powerpoint/2010/main" val="201843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2">
            <a:extLst>
              <a:ext uri="{FF2B5EF4-FFF2-40B4-BE49-F238E27FC236}">
                <a16:creationId xmlns:a16="http://schemas.microsoft.com/office/drawing/2014/main" id="{2D60A897-A681-A4E7-4FFB-55A9177CF7A6}"/>
              </a:ext>
            </a:extLst>
          </p:cNvPr>
          <p:cNvSpPr txBox="1">
            <a:spLocks/>
          </p:cNvSpPr>
          <p:nvPr/>
        </p:nvSpPr>
        <p:spPr>
          <a:xfrm>
            <a:off x="2456581" y="57519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" name="Google Shape;173;p2">
            <a:extLst>
              <a:ext uri="{FF2B5EF4-FFF2-40B4-BE49-F238E27FC236}">
                <a16:creationId xmlns:a16="http://schemas.microsoft.com/office/drawing/2014/main" id="{B78F3C1F-DAB4-CB43-1A4D-60966367BB08}"/>
              </a:ext>
            </a:extLst>
          </p:cNvPr>
          <p:cNvSpPr txBox="1"/>
          <p:nvPr/>
        </p:nvSpPr>
        <p:spPr>
          <a:xfrm>
            <a:off x="729900" y="2090212"/>
            <a:ext cx="10732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s-MY" sz="2000" b="1" noProof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Cadangan Program Akademik Baharu bagi (masukkan nama program) untuk kelulusan Mesyuarat JKTS KKA/ Mesyuarat Senat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MY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KEUNIKAN KURIKULUM PROGRAM AKADEMIK YANG DISEMAK</a:t>
            </a: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/>
        </p:nvGraphicFramePr>
        <p:xfrm>
          <a:off x="160421" y="1379621"/>
          <a:ext cx="11856225" cy="35327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PERINCIAN MAKLUMAT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Elemen</a:t>
                      </a:r>
                      <a:r>
                        <a:rPr lang="en-MY" sz="1800" b="1" baseline="0" dirty="0"/>
                        <a:t> SDG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dirty="0" err="1"/>
                        <a:t>Kursus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baharu</a:t>
                      </a:r>
                      <a:r>
                        <a:rPr lang="en-MY" sz="1800" b="1" baseline="0" dirty="0"/>
                        <a:t> (</a:t>
                      </a:r>
                      <a:r>
                        <a:rPr lang="en-MY" sz="1800" b="1" baseline="0" dirty="0" err="1"/>
                        <a:t>Cth</a:t>
                      </a:r>
                      <a:r>
                        <a:rPr lang="en-MY" sz="1800" b="1" baseline="0" dirty="0"/>
                        <a:t>: </a:t>
                      </a:r>
                      <a:r>
                        <a:rPr lang="en-MY" sz="1800" b="1" i="1" baseline="0" dirty="0"/>
                        <a:t>AI Infused</a:t>
                      </a:r>
                      <a:r>
                        <a:rPr lang="en-MY" sz="1800" b="1" baseline="0" dirty="0"/>
                        <a:t>, Data </a:t>
                      </a:r>
                      <a:r>
                        <a:rPr lang="en-MY" sz="1800" b="1" baseline="0" dirty="0" err="1"/>
                        <a:t>Sains</a:t>
                      </a:r>
                      <a:r>
                        <a:rPr lang="en-MY" sz="1800" b="1" baseline="0" dirty="0"/>
                        <a:t>, </a:t>
                      </a:r>
                      <a:r>
                        <a:rPr lang="en-MY" sz="1800" b="1" i="1" baseline="0" dirty="0"/>
                        <a:t>Deep Learning </a:t>
                      </a:r>
                      <a:r>
                        <a:rPr lang="en-MY" sz="1800" b="1" baseline="0" dirty="0" err="1"/>
                        <a:t>dll</a:t>
                      </a:r>
                      <a:r>
                        <a:rPr lang="en-MY" sz="1800" b="1" baseline="0" dirty="0"/>
                        <a:t>)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i="1" dirty="0"/>
                        <a:t>Professional</a:t>
                      </a:r>
                      <a:r>
                        <a:rPr lang="en-MY" sz="1800" b="1" i="1" baseline="0" dirty="0"/>
                        <a:t> Certificate</a:t>
                      </a:r>
                      <a:endParaRPr sz="1800" b="1" i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Penglibatan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Industri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Inisiatif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graduan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memperoleh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gaji</a:t>
                      </a:r>
                      <a:r>
                        <a:rPr lang="en-MY" sz="1800" b="1" baseline="0" dirty="0"/>
                        <a:t> premium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BAE5D157-4B97-475D-EF17-F9BF80A35E82}"/>
              </a:ext>
            </a:extLst>
          </p:cNvPr>
          <p:cNvSpPr/>
          <p:nvPr/>
        </p:nvSpPr>
        <p:spPr>
          <a:xfrm rot="7953973" flipV="1">
            <a:off x="7242781" y="222129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64F7DA9-E1DC-23B8-5674-DB7ACD83FE34}"/>
              </a:ext>
            </a:extLst>
          </p:cNvPr>
          <p:cNvSpPr/>
          <p:nvPr/>
        </p:nvSpPr>
        <p:spPr>
          <a:xfrm flipH="1">
            <a:off x="8062959" y="338297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B723C7D-3FA3-8951-8BEE-C65A587A1274}"/>
              </a:ext>
            </a:extLst>
          </p:cNvPr>
          <p:cNvSpPr/>
          <p:nvPr/>
        </p:nvSpPr>
        <p:spPr>
          <a:xfrm rot="3104519" flipH="1">
            <a:off x="7219924" y="483436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939CAB-940B-14C8-04B4-AA845368A1BB}"/>
              </a:ext>
            </a:extLst>
          </p:cNvPr>
          <p:cNvSpPr/>
          <p:nvPr/>
        </p:nvSpPr>
        <p:spPr>
          <a:xfrm>
            <a:off x="7659547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3B08B51-F0E5-00D3-2156-92D942D25279}"/>
              </a:ext>
            </a:extLst>
          </p:cNvPr>
          <p:cNvSpPr/>
          <p:nvPr/>
        </p:nvSpPr>
        <p:spPr>
          <a:xfrm rot="18495481">
            <a:off x="4123060" y="4872131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D975F-1699-B96F-3836-9E17418E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57" y="38832"/>
            <a:ext cx="1063606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KEKUATAN PROGRAM SELEPAS SEMAKAN</a:t>
            </a:r>
            <a:endParaRPr lang="en-US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64E09-F1E8-2B59-CF6C-0D00AE61EB89}"/>
              </a:ext>
            </a:extLst>
          </p:cNvPr>
          <p:cNvSpPr/>
          <p:nvPr/>
        </p:nvSpPr>
        <p:spPr>
          <a:xfrm>
            <a:off x="4123060" y="2406318"/>
            <a:ext cx="3945879" cy="25832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Future-Oriented Graduate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High Graduate Employability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9BC8BE-A5C0-A27B-1C87-BC32720B3EC4}"/>
              </a:ext>
            </a:extLst>
          </p:cNvPr>
          <p:cNvSpPr/>
          <p:nvPr/>
        </p:nvSpPr>
        <p:spPr>
          <a:xfrm>
            <a:off x="3181764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972406-ADE6-F5BE-0D52-F8744A58D4A8}"/>
              </a:ext>
            </a:extLst>
          </p:cNvPr>
          <p:cNvSpPr/>
          <p:nvPr/>
        </p:nvSpPr>
        <p:spPr>
          <a:xfrm>
            <a:off x="8902662" y="304162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D3E3E0-C236-9D17-A42E-23797CEA6711}"/>
              </a:ext>
            </a:extLst>
          </p:cNvPr>
          <p:cNvSpPr/>
          <p:nvPr/>
        </p:nvSpPr>
        <p:spPr>
          <a:xfrm>
            <a:off x="7655861" y="1279908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C565067-01CD-F8D0-486D-8D02800D5324}"/>
              </a:ext>
            </a:extLst>
          </p:cNvPr>
          <p:cNvSpPr/>
          <p:nvPr/>
        </p:nvSpPr>
        <p:spPr>
          <a:xfrm>
            <a:off x="3250667" y="342900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6F419C-933E-BFA8-05E8-BD947FEFF356}"/>
              </a:ext>
            </a:extLst>
          </p:cNvPr>
          <p:cNvSpPr/>
          <p:nvPr/>
        </p:nvSpPr>
        <p:spPr>
          <a:xfrm>
            <a:off x="2034279" y="31626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7F55C5-5FCA-5BC6-AA62-629B00596856}"/>
              </a:ext>
            </a:extLst>
          </p:cNvPr>
          <p:cNvSpPr/>
          <p:nvPr/>
        </p:nvSpPr>
        <p:spPr>
          <a:xfrm rot="13646027" flipH="1" flipV="1">
            <a:off x="4123061" y="2210649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D4E74B-390C-D5C4-0284-2190F5532DF1}"/>
              </a:ext>
            </a:extLst>
          </p:cNvPr>
          <p:cNvSpPr/>
          <p:nvPr/>
        </p:nvSpPr>
        <p:spPr>
          <a:xfrm>
            <a:off x="3299011" y="129699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F5B2D307-10EC-08B3-B1D4-DD74D6D25DFB}"/>
              </a:ext>
            </a:extLst>
          </p:cNvPr>
          <p:cNvSpPr txBox="1"/>
          <p:nvPr/>
        </p:nvSpPr>
        <p:spPr>
          <a:xfrm>
            <a:off x="3468837" y="256927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2C1392EC-495E-6517-780C-B4DD959ED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156824"/>
              </p:ext>
            </p:extLst>
          </p:nvPr>
        </p:nvGraphicFramePr>
        <p:xfrm>
          <a:off x="518624" y="888468"/>
          <a:ext cx="11345820" cy="50256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Memohon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Sila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tanda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kan</a:t>
                      </a: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(√) 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 2020)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9658E98-0A64-D8EE-7353-FC54FDCD8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68561"/>
              </p:ext>
            </p:extLst>
          </p:nvPr>
        </p:nvGraphicFramePr>
        <p:xfrm>
          <a:off x="5168300" y="2856601"/>
          <a:ext cx="3313503" cy="990302"/>
        </p:xfrm>
        <a:graphic>
          <a:graphicData uri="http://schemas.openxmlformats.org/drawingml/2006/table">
            <a:tbl>
              <a:tblPr firstRow="1" bandRow="1"/>
              <a:tblGrid>
                <a:gridCol w="593070">
                  <a:extLst>
                    <a:ext uri="{9D8B030D-6E8A-4147-A177-3AD203B41FA5}">
                      <a16:colId xmlns:a16="http://schemas.microsoft.com/office/drawing/2014/main" val="4282470429"/>
                    </a:ext>
                  </a:extLst>
                </a:gridCol>
                <a:gridCol w="662484">
                  <a:extLst>
                    <a:ext uri="{9D8B030D-6E8A-4147-A177-3AD203B41FA5}">
                      <a16:colId xmlns:a16="http://schemas.microsoft.com/office/drawing/2014/main" val="3142696230"/>
                    </a:ext>
                  </a:extLst>
                </a:gridCol>
                <a:gridCol w="2057949">
                  <a:extLst>
                    <a:ext uri="{9D8B030D-6E8A-4147-A177-3AD203B41FA5}">
                      <a16:colId xmlns:a16="http://schemas.microsoft.com/office/drawing/2014/main" val="2741623069"/>
                    </a:ext>
                  </a:extLst>
                </a:gridCol>
              </a:tblGrid>
              <a:tr h="291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 err="1"/>
                        <a:t>Kod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/>
                        <a:t>Nama Program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978400"/>
                  </a:ext>
                </a:extLst>
              </a:tr>
              <a:tr h="3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41369"/>
                  </a:ext>
                </a:extLst>
              </a:tr>
              <a:tr h="3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BI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23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AD7C2C9-FC69-C588-358A-06654DC51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35308"/>
              </p:ext>
            </p:extLst>
          </p:nvPr>
        </p:nvGraphicFramePr>
        <p:xfrm>
          <a:off x="8481803" y="2848927"/>
          <a:ext cx="3382641" cy="979708"/>
        </p:xfrm>
        <a:graphic>
          <a:graphicData uri="http://schemas.openxmlformats.org/drawingml/2006/table">
            <a:tbl>
              <a:tblPr firstRow="1" bandRow="1"/>
              <a:tblGrid>
                <a:gridCol w="498295">
                  <a:extLst>
                    <a:ext uri="{9D8B030D-6E8A-4147-A177-3AD203B41FA5}">
                      <a16:colId xmlns:a16="http://schemas.microsoft.com/office/drawing/2014/main" val="1957554903"/>
                    </a:ext>
                  </a:extLst>
                </a:gridCol>
                <a:gridCol w="629728">
                  <a:extLst>
                    <a:ext uri="{9D8B030D-6E8A-4147-A177-3AD203B41FA5}">
                      <a16:colId xmlns:a16="http://schemas.microsoft.com/office/drawing/2014/main" val="1216857834"/>
                    </a:ext>
                  </a:extLst>
                </a:gridCol>
                <a:gridCol w="2254618">
                  <a:extLst>
                    <a:ext uri="{9D8B030D-6E8A-4147-A177-3AD203B41FA5}">
                      <a16:colId xmlns:a16="http://schemas.microsoft.com/office/drawing/2014/main" val="3835775364"/>
                    </a:ext>
                  </a:extLst>
                </a:gridCol>
              </a:tblGrid>
              <a:tr h="301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 err="1"/>
                        <a:t>Kod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400" b="1" dirty="0"/>
                        <a:t>Nama </a:t>
                      </a:r>
                      <a:r>
                        <a:rPr lang="en-MY" sz="1400" b="1" dirty="0" err="1"/>
                        <a:t>Penganugerahan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1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92401"/>
                  </a:ext>
                </a:extLst>
              </a:tr>
              <a:tr h="33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28664"/>
                  </a:ext>
                </a:extLst>
              </a:tr>
              <a:tr h="33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dirty="0"/>
                        <a:t>BI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61723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7452A54-A9B7-5644-C2C1-C5AF9CFAD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75189"/>
              </p:ext>
            </p:extLst>
          </p:nvPr>
        </p:nvGraphicFramePr>
        <p:xfrm>
          <a:off x="5717853" y="4375664"/>
          <a:ext cx="5527900" cy="755894"/>
        </p:xfrm>
        <a:graphic>
          <a:graphicData uri="http://schemas.openxmlformats.org/drawingml/2006/table">
            <a:tbl>
              <a:tblPr firstRow="1" bandRow="1"/>
              <a:tblGrid>
                <a:gridCol w="1381975">
                  <a:extLst>
                    <a:ext uri="{9D8B030D-6E8A-4147-A177-3AD203B41FA5}">
                      <a16:colId xmlns:a16="http://schemas.microsoft.com/office/drawing/2014/main" val="3507521620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823544733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3516005704"/>
                    </a:ext>
                  </a:extLst>
                </a:gridCol>
                <a:gridCol w="1381975">
                  <a:extLst>
                    <a:ext uri="{9D8B030D-6E8A-4147-A177-3AD203B41FA5}">
                      <a16:colId xmlns:a16="http://schemas.microsoft.com/office/drawing/2014/main" val="1945049398"/>
                    </a:ext>
                  </a:extLst>
                </a:gridCol>
              </a:tblGrid>
              <a:tr h="3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/>
                        <a:t>Diploma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Sarjana</a:t>
                      </a:r>
                      <a:r>
                        <a:rPr lang="en-MY" sz="1600" b="1" dirty="0"/>
                        <a:t> Muda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Sarjana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600" b="1" dirty="0" err="1"/>
                        <a:t>Kedoktoran</a:t>
                      </a:r>
                      <a:endParaRPr lang="en-MY" sz="1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81055"/>
                  </a:ext>
                </a:extLst>
              </a:tr>
              <a:tr h="3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7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1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47C366DB-0D2D-C767-5310-AFFAF1A840E8}"/>
              </a:ext>
            </a:extLst>
          </p:cNvPr>
          <p:cNvSpPr txBox="1"/>
          <p:nvPr/>
        </p:nvSpPr>
        <p:spPr>
          <a:xfrm>
            <a:off x="3645019" y="279561"/>
            <a:ext cx="5254325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6E9D3D74-FBA8-18E4-7907-385CCE7F6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360765"/>
              </p:ext>
            </p:extLst>
          </p:nvPr>
        </p:nvGraphicFramePr>
        <p:xfrm>
          <a:off x="423090" y="1117995"/>
          <a:ext cx="11345820" cy="37119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Penawaran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Kredit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Bergraduat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00447"/>
                  </a:ext>
                </a:extLst>
              </a:tr>
            </a:tbl>
          </a:graphicData>
        </a:graphic>
      </p:graphicFrame>
      <p:graphicFrame>
        <p:nvGraphicFramePr>
          <p:cNvPr id="7" name="Google Shape;182;p3">
            <a:extLst>
              <a:ext uri="{FF2B5EF4-FFF2-40B4-BE49-F238E27FC236}">
                <a16:creationId xmlns:a16="http://schemas.microsoft.com/office/drawing/2014/main" id="{37A855F5-DEED-6066-0F76-77F7B1306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540541"/>
              </p:ext>
            </p:extLst>
          </p:nvPr>
        </p:nvGraphicFramePr>
        <p:xfrm>
          <a:off x="5470958" y="3833899"/>
          <a:ext cx="6161475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96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B054D8E2-B963-EC77-1BEB-A173575F4486}"/>
              </a:ext>
            </a:extLst>
          </p:cNvPr>
          <p:cNvSpPr txBox="1"/>
          <p:nvPr/>
        </p:nvSpPr>
        <p:spPr>
          <a:xfrm>
            <a:off x="2989690" y="293728"/>
            <a:ext cx="6706510" cy="69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TARIKH KUAT KUASA, MOD PENAWARAN, JUMLAH &amp; TEMPOH PENAWARAN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7F42F606-8F5D-20C9-2C3B-41C10E95F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351382"/>
              </p:ext>
            </p:extLst>
          </p:nvPr>
        </p:nvGraphicFramePr>
        <p:xfrm>
          <a:off x="423090" y="1214651"/>
          <a:ext cx="11345820" cy="52716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Penyampaian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Program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747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2C31A608-89AF-75FF-AF47-0049D76D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86927"/>
              </p:ext>
            </p:extLst>
          </p:nvPr>
        </p:nvGraphicFramePr>
        <p:xfrm>
          <a:off x="5111711" y="3210637"/>
          <a:ext cx="5525424" cy="1252181"/>
        </p:xfrm>
        <a:graphic>
          <a:graphicData uri="http://schemas.openxmlformats.org/drawingml/2006/table">
            <a:tbl>
              <a:tblPr firstRow="1" bandRow="1"/>
              <a:tblGrid>
                <a:gridCol w="1780206">
                  <a:extLst>
                    <a:ext uri="{9D8B030D-6E8A-4147-A177-3AD203B41FA5}">
                      <a16:colId xmlns:a16="http://schemas.microsoft.com/office/drawing/2014/main" val="176954848"/>
                    </a:ext>
                  </a:extLst>
                </a:gridCol>
                <a:gridCol w="1845226">
                  <a:extLst>
                    <a:ext uri="{9D8B030D-6E8A-4147-A177-3AD203B41FA5}">
                      <a16:colId xmlns:a16="http://schemas.microsoft.com/office/drawing/2014/main" val="4074965257"/>
                    </a:ext>
                  </a:extLst>
                </a:gridCol>
                <a:gridCol w="1899992">
                  <a:extLst>
                    <a:ext uri="{9D8B030D-6E8A-4147-A177-3AD203B41FA5}">
                      <a16:colId xmlns:a16="http://schemas.microsoft.com/office/drawing/2014/main" val="2127203742"/>
                    </a:ext>
                  </a:extLst>
                </a:gridCol>
              </a:tblGrid>
              <a:tr h="306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Minimum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64234"/>
                  </a:ext>
                </a:extLst>
              </a:tr>
              <a:tr h="47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 Masa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25203"/>
                  </a:ext>
                </a:extLst>
              </a:tr>
              <a:tr h="473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 Masa </a:t>
                      </a:r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2045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F97A72E-D641-AB27-4627-2192F83CA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63320"/>
              </p:ext>
            </p:extLst>
          </p:nvPr>
        </p:nvGraphicFramePr>
        <p:xfrm>
          <a:off x="5111711" y="4690066"/>
          <a:ext cx="5192350" cy="1751895"/>
        </p:xfrm>
        <a:graphic>
          <a:graphicData uri="http://schemas.openxmlformats.org/drawingml/2006/table">
            <a:tbl>
              <a:tblPr firstRow="1" bandRow="1"/>
              <a:tblGrid>
                <a:gridCol w="2596175">
                  <a:extLst>
                    <a:ext uri="{9D8B030D-6E8A-4147-A177-3AD203B41FA5}">
                      <a16:colId xmlns:a16="http://schemas.microsoft.com/office/drawing/2014/main" val="2814282506"/>
                    </a:ext>
                  </a:extLst>
                </a:gridCol>
                <a:gridCol w="2596175">
                  <a:extLst>
                    <a:ext uri="{9D8B030D-6E8A-4147-A177-3AD203B41FA5}">
                      <a16:colId xmlns:a16="http://schemas.microsoft.com/office/drawing/2014/main" val="701054309"/>
                    </a:ext>
                  </a:extLst>
                </a:gridCol>
              </a:tblGrid>
              <a:tr h="45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sz="14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Kaedah</a:t>
                      </a: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Penyampaian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61214"/>
                  </a:ext>
                </a:extLst>
              </a:tr>
              <a:tr h="38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Konvensional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73080"/>
                  </a:ext>
                </a:extLst>
              </a:tr>
              <a:tr h="339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Pembelajaran</a:t>
                      </a:r>
                      <a:r>
                        <a:rPr lang="en-US" dirty="0"/>
                        <a:t> Terbuka </a:t>
                      </a:r>
                    </a:p>
                    <a:p>
                      <a:r>
                        <a:rPr lang="en-US" dirty="0"/>
                        <a:t>dan Jarak </a:t>
                      </a:r>
                      <a:r>
                        <a:rPr lang="en-US" dirty="0" err="1"/>
                        <a:t>Jauh</a:t>
                      </a:r>
                      <a:r>
                        <a:rPr lang="en-US" dirty="0"/>
                        <a:t> (Open and</a:t>
                      </a:r>
                    </a:p>
                    <a:p>
                      <a:r>
                        <a:rPr lang="en-US" dirty="0"/>
                        <a:t>Distance Learning, ODL)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5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1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96E76F4F-4B73-EA6E-70A4-0E4E61E66507}"/>
              </a:ext>
            </a:extLst>
          </p:cNvPr>
          <p:cNvSpPr txBox="1">
            <a:spLocks/>
          </p:cNvSpPr>
          <p:nvPr/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DF1B696-743F-FF5D-CCED-59C2F930D288}"/>
              </a:ext>
            </a:extLst>
          </p:cNvPr>
          <p:cNvGraphicFramePr>
            <a:graphicFrameLocks noGrp="1"/>
          </p:cNvGraphicFramePr>
          <p:nvPr/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/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7" name="Google Shape;252;p9">
            <a:extLst>
              <a:ext uri="{FF2B5EF4-FFF2-40B4-BE49-F238E27FC236}">
                <a16:creationId xmlns:a16="http://schemas.microsoft.com/office/drawing/2014/main" id="{055D722C-99E8-20F8-4AE7-255E76A78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473365"/>
              </p:ext>
            </p:extLst>
          </p:nvPr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3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7DBC3112-6C05-D538-0844-EF8C51C12A43}"/>
              </a:ext>
            </a:extLst>
          </p:cNvPr>
          <p:cNvSpPr txBox="1">
            <a:spLocks/>
          </p:cNvSpPr>
          <p:nvPr/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22A90036-BDCD-4250-F49E-3E798ACD4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26463"/>
              </p:ext>
            </p:extLst>
          </p:nvPr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/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06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754</Words>
  <Application>Microsoft Macintosh PowerPoint</Application>
  <PresentationFormat>Widescreen</PresentationFormat>
  <Paragraphs>234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Bernard MT Condensed</vt:lpstr>
      <vt:lpstr>Calibri</vt:lpstr>
      <vt:lpstr>Calibri Light</vt:lpstr>
      <vt:lpstr>Roboto</vt:lpstr>
      <vt:lpstr>Arial</vt:lpstr>
      <vt:lpstr>Lato</vt:lpstr>
      <vt:lpstr>Times New Roman</vt:lpstr>
      <vt:lpstr>Office Theme</vt:lpstr>
      <vt:lpstr>1_Office Theme</vt:lpstr>
      <vt:lpstr>PowerPoint Presentation</vt:lpstr>
      <vt:lpstr>PowerPoint Presentation</vt:lpstr>
      <vt:lpstr>KEUNIKAN KURIKULUM PROGRAM AKADEMIK YANG DISEMAK</vt:lpstr>
      <vt:lpstr>KEKUATAN PROGRAM SELEPAS SEMAKAN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AGIHAN PERATUSAN KREDIT MENGIKUT KOMPONEN KURIKULUM BERDASARKAN KEPERLUAN KPM (PT)-MQA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FATIN NABILA BINTI MOHD SHARIF</cp:lastModifiedBy>
  <cp:revision>38</cp:revision>
  <dcterms:created xsi:type="dcterms:W3CDTF">2021-08-03T04:10:33Z</dcterms:created>
  <dcterms:modified xsi:type="dcterms:W3CDTF">2024-10-10T06:24:31Z</dcterms:modified>
</cp:coreProperties>
</file>