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1" r:id="rId2"/>
    <p:sldId id="340" r:id="rId3"/>
    <p:sldId id="354" r:id="rId4"/>
    <p:sldId id="355" r:id="rId5"/>
    <p:sldId id="341" r:id="rId6"/>
    <p:sldId id="342" r:id="rId7"/>
    <p:sldId id="343" r:id="rId8"/>
    <p:sldId id="344" r:id="rId9"/>
    <p:sldId id="345" r:id="rId10"/>
    <p:sldId id="346" r:id="rId11"/>
    <p:sldId id="267" r:id="rId12"/>
    <p:sldId id="268" r:id="rId13"/>
    <p:sldId id="347" r:id="rId14"/>
    <p:sldId id="356" r:id="rId15"/>
    <p:sldId id="353" r:id="rId16"/>
    <p:sldId id="348" r:id="rId17"/>
    <p:sldId id="349" r:id="rId18"/>
    <p:sldId id="350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C1D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 autoAdjust="0"/>
    <p:restoredTop sz="95304" autoAdjust="0"/>
  </p:normalViewPr>
  <p:slideViewPr>
    <p:cSldViewPr snapToGrid="0">
      <p:cViewPr varScale="1">
        <p:scale>
          <a:sx n="67" d="100"/>
          <a:sy n="67" d="100"/>
        </p:scale>
        <p:origin x="810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09BF-53EE-4D84-844F-BEC1430829B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6879-5321-45FF-A6AE-E6B1BB62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7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77FC49-908E-7282-71D1-FF9B45CC7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8041" y="-1428041"/>
            <a:ext cx="6880030" cy="973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B5ACA-D821-A539-94D6-EEC7337F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9000"/>
          </a:blip>
          <a:stretch>
            <a:fillRect/>
          </a:stretch>
        </p:blipFill>
        <p:spPr>
          <a:xfrm rot="10800000" flipV="1">
            <a:off x="59093" y="0"/>
            <a:ext cx="12073813" cy="3109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0D8EF-2DF1-88B7-4784-92F60D932A2D}"/>
              </a:ext>
            </a:extLst>
          </p:cNvPr>
          <p:cNvSpPr/>
          <p:nvPr userDrawn="1"/>
        </p:nvSpPr>
        <p:spPr>
          <a:xfrm rot="5400000">
            <a:off x="5953544" y="641578"/>
            <a:ext cx="28490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8E44-B184-3318-E83E-1ED0427C4C32}"/>
              </a:ext>
            </a:extLst>
          </p:cNvPr>
          <p:cNvSpPr txBox="1"/>
          <p:nvPr userDrawn="1"/>
        </p:nvSpPr>
        <p:spPr>
          <a:xfrm>
            <a:off x="5479363" y="6595121"/>
            <a:ext cx="137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95000"/>
                  </a:schemeClr>
                </a:solidFill>
                <a:ea typeface="Montserrat Semi" charset="0"/>
                <a:cs typeface="Montserrat Semi" charset="0"/>
              </a:rPr>
              <a:t>www.utm.my</a:t>
            </a:r>
            <a:endParaRPr lang="en-US" sz="1100" b="1" i="0" dirty="0">
              <a:solidFill>
                <a:schemeClr val="accent4"/>
              </a:solidFill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5A05E41-FECA-555C-4DA5-FBDABE88E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DB3D2-BABB-4614-ACBD-74206D54EFA7}"/>
              </a:ext>
            </a:extLst>
          </p:cNvPr>
          <p:cNvGrpSpPr/>
          <p:nvPr userDrawn="1"/>
        </p:nvGrpSpPr>
        <p:grpSpPr>
          <a:xfrm flipH="1">
            <a:off x="8896479" y="6438899"/>
            <a:ext cx="3295521" cy="419101"/>
            <a:chOff x="0" y="6438899"/>
            <a:chExt cx="4425450" cy="419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C9DBE5-42FF-593C-82CE-C4B2774E3AD0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D8516993-C2D5-28D4-6E6E-D3A5B19FD20F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B218D0-0E4A-6601-1430-D75D1D89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2766218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07DD1-72E8-53B4-A8B5-16105BC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21DE3-618B-CDA6-C30A-1DB7F4E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68125-E5E8-EEE2-D064-3848DBB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F13517-FB38-BE9B-5A77-235BBF8CE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5FA5D2-1257-770C-1E2F-2CCA5238FD2A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9FA834-B150-3245-D347-588904243A5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F11FA-4280-83FF-5E5F-70581310F2C4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6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0EC996-29B5-35CD-CAA8-09FAAB53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713261" y="1270"/>
            <a:ext cx="7112053" cy="18314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E085B5-6456-E991-6904-BB25D1005185}"/>
              </a:ext>
            </a:extLst>
          </p:cNvPr>
          <p:cNvSpPr/>
          <p:nvPr userDrawn="1"/>
        </p:nvSpPr>
        <p:spPr>
          <a:xfrm>
            <a:off x="-38099" y="0"/>
            <a:ext cx="4764088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AF6C-3A58-DD89-B778-7C9B4E49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71969" cy="1600200"/>
          </a:xfrm>
        </p:spPr>
        <p:txBody>
          <a:bodyPr anchor="b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0643-5DEF-0301-05FB-43BFE781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84E7D-D23B-8AA6-561F-6482F0A1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719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0D1C3-135E-09A0-2E54-EFBC9A5D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1F67-329D-954C-CD5C-1AA093EC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EB87E-06D7-61E3-D9E0-49BF14B3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EA7C3-CAA4-9F46-F633-CAA69D61B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D1F696-3383-CCD0-5F6F-4B9E89375262}"/>
              </a:ext>
            </a:extLst>
          </p:cNvPr>
          <p:cNvSpPr/>
          <p:nvPr userDrawn="1"/>
        </p:nvSpPr>
        <p:spPr>
          <a:xfrm rot="5400000">
            <a:off x="1324286" y="3399184"/>
            <a:ext cx="6858000" cy="59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F8517-697A-D659-D645-CCC025297F18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F6DD2-968A-9801-9B22-22DBD1C894E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835E16-0810-A050-7387-E04FC0CFD8C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0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DE0F43-CB86-1C9B-53B1-54930B9B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7D5CF-8052-62A2-8652-9E5660A05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EA865B-9359-931D-9136-36413785F78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C6828-16EB-91B9-7078-52ADFDC0F2F1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A9D62-1A2E-5482-2A68-9FCEFEB913F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1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6208AF-0FB5-0709-9E4A-86BB9C81B267}"/>
              </a:ext>
            </a:extLst>
          </p:cNvPr>
          <p:cNvSpPr/>
          <p:nvPr userDrawn="1"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D46B25-0C92-A630-DD9E-0DC228627926}"/>
              </a:ext>
            </a:extLst>
          </p:cNvPr>
          <p:cNvGrpSpPr/>
          <p:nvPr userDrawn="1"/>
        </p:nvGrpSpPr>
        <p:grpSpPr>
          <a:xfrm>
            <a:off x="7180119" y="6473574"/>
            <a:ext cx="5011881" cy="390911"/>
            <a:chOff x="7180118" y="6489891"/>
            <a:chExt cx="5011881" cy="39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51D9DD-D54B-BD6E-1FC0-1E96064A7DD4}"/>
                </a:ext>
              </a:extLst>
            </p:cNvPr>
            <p:cNvSpPr/>
            <p:nvPr userDrawn="1"/>
          </p:nvSpPr>
          <p:spPr>
            <a:xfrm rot="10800000">
              <a:off x="7393415" y="6489891"/>
              <a:ext cx="4798584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B12D63A4-B45F-D7EE-07AE-ED4F2AA9FBF6}"/>
                </a:ext>
              </a:extLst>
            </p:cNvPr>
            <p:cNvSpPr/>
            <p:nvPr userDrawn="1"/>
          </p:nvSpPr>
          <p:spPr>
            <a:xfrm rot="10800000" flipV="1">
              <a:off x="7180118" y="6489895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4DBBFF-D866-CE38-8CC8-48E42BA7E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20" y="283589"/>
            <a:ext cx="1470825" cy="497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CA337-96B6-AF15-88CE-5A1B9B8EBDB6}"/>
              </a:ext>
            </a:extLst>
          </p:cNvPr>
          <p:cNvGrpSpPr/>
          <p:nvPr userDrawn="1"/>
        </p:nvGrpSpPr>
        <p:grpSpPr>
          <a:xfrm>
            <a:off x="-58882" y="0"/>
            <a:ext cx="2130820" cy="390908"/>
            <a:chOff x="-58882" y="0"/>
            <a:chExt cx="2130820" cy="390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5327DB-3941-6535-2638-26DDF5148B23}"/>
                </a:ext>
              </a:extLst>
            </p:cNvPr>
            <p:cNvSpPr/>
            <p:nvPr userDrawn="1"/>
          </p:nvSpPr>
          <p:spPr>
            <a:xfrm>
              <a:off x="-58882" y="1"/>
              <a:ext cx="1921715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751988F2-DBDB-53FA-2E8B-DE674D6D2B6A}"/>
                </a:ext>
              </a:extLst>
            </p:cNvPr>
            <p:cNvSpPr/>
            <p:nvPr userDrawn="1"/>
          </p:nvSpPr>
          <p:spPr>
            <a:xfrm flipV="1">
              <a:off x="1858639" y="0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451E3-7C30-F7E8-27F1-20A1711850CE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E3A6-8792-EBEF-E21F-6506CA347F7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7814D-56F3-7C85-157F-E73DAB5F042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2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957FA-0954-130C-016A-4BAA3351102F}"/>
              </a:ext>
            </a:extLst>
          </p:cNvPr>
          <p:cNvSpPr/>
          <p:nvPr userDrawn="1"/>
        </p:nvSpPr>
        <p:spPr>
          <a:xfrm rot="5400000">
            <a:off x="6073139" y="761174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5F1816-5F6B-7928-15B1-1910931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3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4AFB9-D289-5BB8-FC6E-3A98AE611BFD}"/>
              </a:ext>
            </a:extLst>
          </p:cNvPr>
          <p:cNvSpPr/>
          <p:nvPr userDrawn="1"/>
        </p:nvSpPr>
        <p:spPr>
          <a:xfrm rot="5400000">
            <a:off x="6079906" y="-6086095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9C5E7F-48AB-BACC-5157-81B7026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66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C8336-6E97-19E8-88CA-FE902FF1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94A3-909C-4BC7-8684-CF6A8DF6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86F0-1709-92BF-CEC8-7DFA93F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93728-E209-C557-FA87-A687A2439D90}"/>
              </a:ext>
            </a:extLst>
          </p:cNvPr>
          <p:cNvGrpSpPr/>
          <p:nvPr userDrawn="1"/>
        </p:nvGrpSpPr>
        <p:grpSpPr>
          <a:xfrm>
            <a:off x="0" y="0"/>
            <a:ext cx="4323456" cy="7438348"/>
            <a:chOff x="0" y="0"/>
            <a:chExt cx="4323456" cy="743834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91997A-C196-DCDE-0EA0-51D4FDED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18649" cy="4463581"/>
            </a:xfrm>
            <a:prstGeom prst="rect">
              <a:avLst/>
            </a:prstGeom>
          </p:spPr>
        </p:pic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14354985-0AB8-E860-28D0-17AD10E6B863}"/>
                </a:ext>
              </a:extLst>
            </p:cNvPr>
            <p:cNvSpPr/>
            <p:nvPr userDrawn="1"/>
          </p:nvSpPr>
          <p:spPr>
            <a:xfrm rot="8446488">
              <a:off x="1155879" y="3069975"/>
              <a:ext cx="2214654" cy="3120244"/>
            </a:xfrm>
            <a:prstGeom prst="parallelogram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C95F9B9-2A5B-F93A-EA33-600D61519C46}"/>
                </a:ext>
              </a:extLst>
            </p:cNvPr>
            <p:cNvSpPr/>
            <p:nvPr userDrawn="1"/>
          </p:nvSpPr>
          <p:spPr>
            <a:xfrm rot="8446488">
              <a:off x="2539020" y="5497285"/>
              <a:ext cx="1784436" cy="1941063"/>
            </a:xfrm>
            <a:custGeom>
              <a:avLst/>
              <a:gdLst>
                <a:gd name="connsiteX0" fmla="*/ 0 w 2214654"/>
                <a:gd name="connsiteY0" fmla="*/ 3120244 h 3120244"/>
                <a:gd name="connsiteX1" fmla="*/ 553664 w 2214654"/>
                <a:gd name="connsiteY1" fmla="*/ 0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2214654"/>
                <a:gd name="connsiteY0" fmla="*/ 3120244 h 3120244"/>
                <a:gd name="connsiteX1" fmla="*/ 341522 w 2214654"/>
                <a:gd name="connsiteY1" fmla="*/ 1179181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1784436"/>
                <a:gd name="connsiteY0" fmla="*/ 1941063 h 1941063"/>
                <a:gd name="connsiteX1" fmla="*/ 341522 w 1784436"/>
                <a:gd name="connsiteY1" fmla="*/ 0 h 1941063"/>
                <a:gd name="connsiteX2" fmla="*/ 1784436 w 1784436"/>
                <a:gd name="connsiteY2" fmla="*/ 1205605 h 1941063"/>
                <a:gd name="connsiteX3" fmla="*/ 1660991 w 1784436"/>
                <a:gd name="connsiteY3" fmla="*/ 1941063 h 1941063"/>
                <a:gd name="connsiteX4" fmla="*/ 0 w 1784436"/>
                <a:gd name="connsiteY4" fmla="*/ 1941063 h 19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36" h="1941063">
                  <a:moveTo>
                    <a:pt x="0" y="1941063"/>
                  </a:moveTo>
                  <a:lnTo>
                    <a:pt x="341522" y="0"/>
                  </a:lnTo>
                  <a:lnTo>
                    <a:pt x="1784436" y="1205605"/>
                  </a:lnTo>
                  <a:lnTo>
                    <a:pt x="1660991" y="1941063"/>
                  </a:lnTo>
                  <a:lnTo>
                    <a:pt x="0" y="19410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B5606AF-41C6-0137-32A8-807A0A5D0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6331" y="-1062392"/>
            <a:ext cx="2405080" cy="33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4D5AD-886B-F49D-187E-EF188BA5C8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99000"/>
          </a:blip>
          <a:stretch>
            <a:fillRect/>
          </a:stretch>
        </p:blipFill>
        <p:spPr>
          <a:xfrm rot="5400000" flipV="1">
            <a:off x="-2602281" y="2616106"/>
            <a:ext cx="7046892" cy="18146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B128DF-CD31-0CEB-4D7C-71A6580623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83211" y="3743462"/>
            <a:ext cx="2080701" cy="29780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FF214BE-EBD1-4C75-B559-2A68D3A718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30037" y="6046777"/>
            <a:ext cx="4191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22F56BC-829B-3BC8-96F9-8B26B69F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4EBC3-45F4-19C6-0AEB-16C907B4BCB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rgbClr val="6C1D35">
                  <a:alpha val="68000"/>
                </a:srgbClr>
              </a:gs>
              <a:gs pos="77000">
                <a:schemeClr val="accent1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8AE63-F58B-C295-2F24-0E7B0755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0798-1691-00D6-C3D9-64CC3EB8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835F-2749-4B9F-A9CB-5E0BF43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BA782F0-1339-9AD7-88E8-E482862A0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7112000" y="-35081"/>
            <a:ext cx="4917440" cy="69211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55F31CF-FB2A-3612-E2CA-58665EF2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1268262" y="349094"/>
            <a:ext cx="2010036" cy="2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A0EB9F-5240-3366-0373-E8B7C3C2A4FE}"/>
              </a:ext>
            </a:extLst>
          </p:cNvPr>
          <p:cNvSpPr/>
          <p:nvPr userDrawn="1"/>
        </p:nvSpPr>
        <p:spPr>
          <a:xfrm>
            <a:off x="0" y="-2"/>
            <a:ext cx="12230100" cy="6858001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F7B2D7-FB34-55B3-113A-7F96DDA7A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/>
          <a:stretch/>
        </p:blipFill>
        <p:spPr>
          <a:xfrm rot="16200000">
            <a:off x="2686050" y="-2686050"/>
            <a:ext cx="6858000" cy="122301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B2BBA-3015-27B9-D210-D15544F2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AB71C-4835-3D07-2B7F-A7456A46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E7A9C-9AFC-99CF-42E5-627A5869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AB3E7-A192-D902-B47D-B2CC33AF3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956ED8E-CF4D-D756-5FA9-5F3263853A9C}"/>
              </a:ext>
            </a:extLst>
          </p:cNvPr>
          <p:cNvGrpSpPr/>
          <p:nvPr userDrawn="1"/>
        </p:nvGrpSpPr>
        <p:grpSpPr>
          <a:xfrm>
            <a:off x="0" y="6438899"/>
            <a:ext cx="4425450" cy="419100"/>
            <a:chOff x="0" y="6438899"/>
            <a:chExt cx="4425450" cy="4191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85CCF7-2507-F40E-2E71-04B5C07C7F09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891B4BFE-7090-CB15-ACE2-E76D3D5E6402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96ACF-1284-B0D3-20AC-1A411B0B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1"/>
            <a:ext cx="10515600" cy="1500187"/>
          </a:xfr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E6B-CFF2-F241-A3D1-4FD4DAC4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4638"/>
            <a:ext cx="10515600" cy="3357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DBAF-8EC8-76B5-BD68-4EE498D1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1A71-0977-DB43-6672-9DD2B43F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AA75-9A52-677C-BAAB-361020BE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A6469-707B-4B2D-CE38-C2E80563F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94ABDC-D409-D0CF-BFD9-E874B46B7EEF}"/>
              </a:ext>
            </a:extLst>
          </p:cNvPr>
          <p:cNvGrpSpPr/>
          <p:nvPr userDrawn="1"/>
        </p:nvGrpSpPr>
        <p:grpSpPr>
          <a:xfrm>
            <a:off x="0" y="0"/>
            <a:ext cx="2135014" cy="390908"/>
            <a:chOff x="0" y="0"/>
            <a:chExt cx="2135014" cy="3909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C8F0A-14AF-F65B-6D14-A51CBEFF1729}"/>
                </a:ext>
              </a:extLst>
            </p:cNvPr>
            <p:cNvSpPr/>
            <p:nvPr userDrawn="1"/>
          </p:nvSpPr>
          <p:spPr>
            <a:xfrm>
              <a:off x="0" y="1"/>
              <a:ext cx="1921715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D170A48-ED14-4722-ED48-412F8B7C44AA}"/>
                </a:ext>
              </a:extLst>
            </p:cNvPr>
            <p:cNvSpPr/>
            <p:nvPr userDrawn="1"/>
          </p:nvSpPr>
          <p:spPr>
            <a:xfrm flipV="1">
              <a:off x="1921715" y="0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6D801-7EDC-E981-F405-040472A43AB5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0F7BDA-9A67-4500-FC96-D0DCA5669FC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D3808A-7510-8E14-D035-56A7CA6C58A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5FB79D-2789-2E82-ACD5-FA141CFFB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6C3F4-36B0-1561-8EFF-3B31A777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E23C-BC64-3E31-C7C9-1CCB71C5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346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AB4A-F681-D1CE-536F-A8600B87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C815-2D69-C272-C63C-A195EBFE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A072-5E8E-BDBB-35CA-3A355E5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1D35"/>
                </a:solidFill>
              </a:defRPr>
            </a:lvl1pPr>
          </a:lstStyle>
          <a:p>
            <a:fld id="{B5912E74-8957-4046-8937-1199D0665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2FEB-1CDE-753F-3231-2131ED23F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A2A08-0768-E840-71C5-CB5BA198C844}"/>
              </a:ext>
            </a:extLst>
          </p:cNvPr>
          <p:cNvGrpSpPr/>
          <p:nvPr userDrawn="1"/>
        </p:nvGrpSpPr>
        <p:grpSpPr>
          <a:xfrm>
            <a:off x="0" y="336866"/>
            <a:ext cx="838200" cy="390908"/>
            <a:chOff x="0" y="585597"/>
            <a:chExt cx="838200" cy="3909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FE56D3-CDFF-99C8-081E-21872711345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55D81439-E4CF-3498-4773-82E6A34DB949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56CB3B-27D6-0844-017F-CFA08F52311B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5E31CA-977D-9659-5E4D-1E4EC75ABA7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385F2-2245-0F8C-C446-564E2DE5084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5386308-8E2B-C701-D9C5-CFF5B6D9F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221F6-B30E-6574-4F98-77B2C490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BEFF-E786-80CC-C462-EC9F1C9C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CF37-673E-EFC4-46AD-C8B8CC6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A85-2B88-6B89-6CF8-4D396AB7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774E-879A-AA6A-5AEF-0FD775B9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9B18A-4C13-213C-5ECD-7D00902A82F8}"/>
              </a:ext>
            </a:extLst>
          </p:cNvPr>
          <p:cNvSpPr/>
          <p:nvPr userDrawn="1"/>
        </p:nvSpPr>
        <p:spPr>
          <a:xfrm>
            <a:off x="3894421" y="21431"/>
            <a:ext cx="4460168" cy="256507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0DAC0-1D7C-425C-A3EA-189775AB0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6FB34-FC21-998E-F2ED-B41CC15A4311}"/>
              </a:ext>
            </a:extLst>
          </p:cNvPr>
          <p:cNvSpPr/>
          <p:nvPr userDrawn="1"/>
        </p:nvSpPr>
        <p:spPr>
          <a:xfrm>
            <a:off x="-1" y="6808662"/>
            <a:ext cx="12249013" cy="108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1E5DFC-83E6-86F2-21A3-C9353A831D9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6CDA0-D409-8B80-7C3D-EE78328F12C7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DCC3F2-36B2-C662-DECB-01503AFCAA9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0D2230-4C54-C188-62C4-95CC7626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6CAA0-852B-2260-4E79-4DCDC5D3C474}"/>
              </a:ext>
            </a:extLst>
          </p:cNvPr>
          <p:cNvSpPr/>
          <p:nvPr userDrawn="1"/>
        </p:nvSpPr>
        <p:spPr>
          <a:xfrm>
            <a:off x="-38100" y="1690688"/>
            <a:ext cx="12230100" cy="5167312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9984-B07C-717A-A1FC-A0212B12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6CC2-F4AE-C871-25CA-0693B8E5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C4D5-028B-CF4F-DB83-2E7DAE14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ECB3-6230-1C4A-4271-8B1B329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BE9-6EE3-30E5-37E9-966CEBBA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2C9F-71DE-08A3-B2D8-60F040A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BACEB-C3CA-5C73-C1CD-7E2882892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2450C2-7E85-EAB2-8C8F-8B13B9657507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3644A-0A35-6B8C-F216-AC1945DFC79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806244-EF9A-642C-8573-A2BFA17DB33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169F28-4F60-04EA-2355-80F723258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3BD4A-F379-8CFF-EBD6-707DD0E7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9623-7488-E134-22F1-5329048E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D7D39-C4CD-9439-3408-FF0BFA1B1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50B8F-83C3-D985-5919-F1A3FDF4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CF953-DD56-9B85-AB4B-B9C9F0FF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25C81-2863-04F8-8182-D218BA27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521E1-8180-A360-8696-A84620A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D6C59-8054-7190-9FD8-FAA59634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3B567-24C2-C088-6F75-913992BE2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2B20C0-22D4-422D-2940-7F540F191BF7}"/>
              </a:ext>
            </a:extLst>
          </p:cNvPr>
          <p:cNvSpPr/>
          <p:nvPr userDrawn="1"/>
        </p:nvSpPr>
        <p:spPr>
          <a:xfrm>
            <a:off x="6764" y="342265"/>
            <a:ext cx="10269639" cy="45719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0257A-EF80-EF1A-EE95-68EB9FBC2F71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A7E83-8757-44B8-B8ED-EFD855548FA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3E4A3-2F29-E99E-59AA-19FD2D71718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9975F-708A-F234-4722-AEB2343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F26E-314A-B65E-03F9-0EADD49D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2CC6-2915-3AF9-A194-796105577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59E7-45DE-4A2D-ACFD-0D8C8BBAB79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C745-1356-0A9F-002D-66D467AF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A2B0-BC9C-678A-D6F9-6A0D62CAA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2" r:id="rId4"/>
    <p:sldLayoutId id="2147483651" r:id="rId5"/>
    <p:sldLayoutId id="2147483649" r:id="rId6"/>
    <p:sldLayoutId id="2147483650" r:id="rId7"/>
    <p:sldLayoutId id="2147483652" r:id="rId8"/>
    <p:sldLayoutId id="2147483653" r:id="rId9"/>
    <p:sldLayoutId id="2147483654" r:id="rId10"/>
    <p:sldLayoutId id="2147483656" r:id="rId11"/>
    <p:sldLayoutId id="2147483655" r:id="rId12"/>
    <p:sldLayoutId id="2147483660" r:id="rId13"/>
    <p:sldLayoutId id="2147483657" r:id="rId14"/>
    <p:sldLayoutId id="2147483663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sv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23.sv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2362F-EF82-97D1-8085-902821FA1D5F}"/>
              </a:ext>
            </a:extLst>
          </p:cNvPr>
          <p:cNvSpPr txBox="1"/>
          <p:nvPr/>
        </p:nvSpPr>
        <p:spPr>
          <a:xfrm>
            <a:off x="1838037" y="4961703"/>
            <a:ext cx="813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Semakan Kurikulum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NAMA FAKULTI</a:t>
            </a:r>
          </a:p>
          <a:p>
            <a:endParaRPr lang="en-MY" sz="1600" spc="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7E90E-A947-F2E4-F188-4C78E30FFB14}"/>
              </a:ext>
            </a:extLst>
          </p:cNvPr>
          <p:cNvSpPr txBox="1"/>
          <p:nvPr/>
        </p:nvSpPr>
        <p:spPr>
          <a:xfrm>
            <a:off x="1838037" y="3669248"/>
            <a:ext cx="9713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JKTS KKA /  MESYUARAT SENAT</a:t>
            </a:r>
            <a:b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800" b="0" noProof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MY" sz="3200" spc="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31FEC-C1AB-A4DF-DA31-FC4B7684A9DD}"/>
              </a:ext>
            </a:extLst>
          </p:cNvPr>
          <p:cNvSpPr txBox="1"/>
          <p:nvPr/>
        </p:nvSpPr>
        <p:spPr>
          <a:xfrm>
            <a:off x="1780906" y="2870834"/>
            <a:ext cx="772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chemeClr val="bg1"/>
                </a:solidFill>
              </a:rPr>
              <a:t>UNIVERSITI TEKNOLOGI MALAYSIA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1DA-5BFF-1707-4D4A-FFFB821B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3" y="1639658"/>
            <a:ext cx="2139445" cy="72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A73A-E833-94D8-3B96-626DBBC27FC5}"/>
              </a:ext>
            </a:extLst>
          </p:cNvPr>
          <p:cNvGrpSpPr/>
          <p:nvPr/>
        </p:nvGrpSpPr>
        <p:grpSpPr>
          <a:xfrm>
            <a:off x="243682" y="3008152"/>
            <a:ext cx="838200" cy="841694"/>
            <a:chOff x="0" y="585597"/>
            <a:chExt cx="838200" cy="390908"/>
          </a:xfrm>
          <a:solidFill>
            <a:schemeClr val="bg1">
              <a:lumMod val="6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D891E-647D-0389-6628-4EE6EB7D852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91420ED-5903-A743-073E-ED4B56F92DD2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E858A-4845-23C9-B443-2E55F05FAEF2}"/>
              </a:ext>
            </a:extLst>
          </p:cNvPr>
          <p:cNvGrpSpPr/>
          <p:nvPr/>
        </p:nvGrpSpPr>
        <p:grpSpPr>
          <a:xfrm>
            <a:off x="0" y="3008153"/>
            <a:ext cx="838200" cy="841694"/>
            <a:chOff x="0" y="585597"/>
            <a:chExt cx="838200" cy="39090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E28CBC-C49B-EEF2-721E-8E91D122E2BA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1E1D26-9907-4A93-EEED-313B135BF054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1AF99-4926-2858-7547-4E76321CA805}"/>
              </a:ext>
            </a:extLst>
          </p:cNvPr>
          <p:cNvCxnSpPr>
            <a:cxnSpLocks/>
          </p:cNvCxnSpPr>
          <p:nvPr/>
        </p:nvCxnSpPr>
        <p:spPr>
          <a:xfrm>
            <a:off x="-46838" y="6448292"/>
            <a:ext cx="9713351" cy="300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D6798-6E95-A034-1B9B-A55FAB0E2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3" y="6373719"/>
            <a:ext cx="2361999" cy="1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B1F1D942-1EF2-5D8F-8539-C86EAAEA8B9C}"/>
              </a:ext>
            </a:extLst>
          </p:cNvPr>
          <p:cNvSpPr txBox="1">
            <a:spLocks/>
          </p:cNvSpPr>
          <p:nvPr/>
        </p:nvSpPr>
        <p:spPr>
          <a:xfrm>
            <a:off x="2316130" y="340986"/>
            <a:ext cx="7081520" cy="56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PENERAPAN ELEMEN EXCEL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002E7DB-1CDB-43B0-3AA4-48790C8B9C11}"/>
              </a:ext>
            </a:extLst>
          </p:cNvPr>
          <p:cNvGraphicFramePr>
            <a:graphicFrameLocks noGrp="1"/>
          </p:cNvGraphicFramePr>
          <p:nvPr/>
        </p:nvGraphicFramePr>
        <p:xfrm>
          <a:off x="636567" y="1094212"/>
          <a:ext cx="11310752" cy="4858570"/>
        </p:xfrm>
        <a:graphic>
          <a:graphicData uri="http://schemas.openxmlformats.org/drawingml/2006/table">
            <a:tbl>
              <a:tblPr firstRow="1" bandRow="1"/>
              <a:tblGrid>
                <a:gridCol w="1091293">
                  <a:extLst>
                    <a:ext uri="{9D8B030D-6E8A-4147-A177-3AD203B41FA5}">
                      <a16:colId xmlns:a16="http://schemas.microsoft.com/office/drawing/2014/main" val="171009519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813604610"/>
                    </a:ext>
                  </a:extLst>
                </a:gridCol>
                <a:gridCol w="3467595">
                  <a:extLst>
                    <a:ext uri="{9D8B030D-6E8A-4147-A177-3AD203B41FA5}">
                      <a16:colId xmlns:a16="http://schemas.microsoft.com/office/drawing/2014/main" val="326756803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781947259"/>
                    </a:ext>
                  </a:extLst>
                </a:gridCol>
                <a:gridCol w="1678354">
                  <a:extLst>
                    <a:ext uri="{9D8B030D-6E8A-4147-A177-3AD203B41FA5}">
                      <a16:colId xmlns:a16="http://schemas.microsoft.com/office/drawing/2014/main" val="2897719886"/>
                    </a:ext>
                  </a:extLst>
                </a:gridCol>
                <a:gridCol w="1190279">
                  <a:extLst>
                    <a:ext uri="{9D8B030D-6E8A-4147-A177-3AD203B41FA5}">
                      <a16:colId xmlns:a16="http://schemas.microsoft.com/office/drawing/2014/main" val="2490759264"/>
                    </a:ext>
                  </a:extLst>
                </a:gridCol>
              </a:tblGrid>
              <a:tr h="40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Elemen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Kod Kursus 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800" b="1" noProof="1"/>
                        <a:t>Nama Kursus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Bilangan Kredit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Peratus (%)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Aras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620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3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0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54678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91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32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214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315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174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68983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5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1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73354"/>
                  </a:ext>
                </a:extLst>
              </a:tr>
            </a:tbl>
          </a:graphicData>
        </a:graphic>
      </p:graphicFrame>
      <p:sp>
        <p:nvSpPr>
          <p:cNvPr id="7" name="Google Shape;237;p7">
            <a:extLst>
              <a:ext uri="{FF2B5EF4-FFF2-40B4-BE49-F238E27FC236}">
                <a16:creationId xmlns:a16="http://schemas.microsoft.com/office/drawing/2014/main" id="{50A2A534-7ACD-C163-A7EB-FE95A14EB398}"/>
              </a:ext>
            </a:extLst>
          </p:cNvPr>
          <p:cNvSpPr txBox="1">
            <a:spLocks/>
          </p:cNvSpPr>
          <p:nvPr/>
        </p:nvSpPr>
        <p:spPr>
          <a:xfrm>
            <a:off x="440624" y="5876169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rgbClr val="FF000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9248" y="647253"/>
            <a:ext cx="1331069" cy="885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"/>
          <p:cNvGrpSpPr/>
          <p:nvPr/>
        </p:nvGrpSpPr>
        <p:grpSpPr>
          <a:xfrm>
            <a:off x="801737" y="1746921"/>
            <a:ext cx="10426515" cy="4597970"/>
            <a:chOff x="486" y="382267"/>
            <a:chExt cx="10426515" cy="4597970"/>
          </a:xfrm>
        </p:grpSpPr>
        <p:sp>
          <p:nvSpPr>
            <p:cNvPr id="399" name="Google Shape;399;p1"/>
            <p:cNvSpPr/>
            <p:nvPr/>
          </p:nvSpPr>
          <p:spPr>
            <a:xfrm rot="5400000">
              <a:off x="479754" y="2361528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5295C"/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"/>
            <p:cNvSpPr txBox="1"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dirty="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98276" y="2184678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7D319F"/>
            </a:solidFill>
            <a:ln w="25400" cap="flat" cmpd="sng">
              <a:solidFill>
                <a:srgbClr val="7D3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"/>
            <p:cNvSpPr/>
            <p:nvPr/>
          </p:nvSpPr>
          <p:spPr>
            <a:xfrm rot="5400000">
              <a:off x="3137051" y="1573521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948A9"/>
            </a:solidFill>
            <a:ln w="25400" cap="flat" cmpd="sng">
              <a:solidFill>
                <a:srgbClr val="394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"/>
            <p:cNvSpPr txBox="1"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4734194" y="1524491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40B1B4"/>
            </a:solidFill>
            <a:ln w="25400" cap="flat" cmpd="sng">
              <a:solidFill>
                <a:srgbClr val="40B1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"/>
            <p:cNvSpPr/>
            <p:nvPr/>
          </p:nvSpPr>
          <p:spPr>
            <a:xfrm rot="5400000">
              <a:off x="5789543" y="517527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CBA62"/>
            </a:solidFill>
            <a:ln w="25400" cap="flat" cmpd="sng">
              <a:solidFill>
                <a:srgbClr val="4CBA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5598457" y="1297313"/>
              <a:ext cx="1953920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"/>
            <p:cNvSpPr txBox="1"/>
            <p:nvPr/>
          </p:nvSpPr>
          <p:spPr>
            <a:xfrm>
              <a:off x="5598456" y="1297313"/>
              <a:ext cx="2426383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S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>
                <a:solidFill>
                  <a:srgbClr val="003300"/>
                </a:solidFill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7391347" y="382267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99BD5B"/>
            </a:solidFill>
            <a:ln w="25400" cap="flat" cmpd="sng">
              <a:solidFill>
                <a:srgbClr val="99BD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"/>
            <p:cNvSpPr/>
            <p:nvPr/>
          </p:nvSpPr>
          <p:spPr>
            <a:xfrm rot="5400000">
              <a:off x="8504107" y="60749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E986C"/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"/>
            <p:cNvSpPr txBox="1"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/>
            </a:p>
          </p:txBody>
        </p:sp>
      </p:grpSp>
      <p:sp>
        <p:nvSpPr>
          <p:cNvPr id="414" name="Google Shape;414;p1"/>
          <p:cNvSpPr txBox="1"/>
          <p:nvPr/>
        </p:nvSpPr>
        <p:spPr>
          <a:xfrm>
            <a:off x="771234" y="3646716"/>
            <a:ext cx="2222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Oriented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 txBox="1"/>
          <p:nvPr/>
        </p:nvSpPr>
        <p:spPr>
          <a:xfrm>
            <a:off x="3403599" y="2844225"/>
            <a:ext cx="214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b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Immersion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032506" y="1832940"/>
            <a:ext cx="2330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Apprentice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 txBox="1"/>
          <p:nvPr/>
        </p:nvSpPr>
        <p:spPr>
          <a:xfrm>
            <a:off x="8783724" y="1271409"/>
            <a:ext cx="22233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Intensive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 txBox="1"/>
          <p:nvPr/>
        </p:nvSpPr>
        <p:spPr>
          <a:xfrm flipH="1">
            <a:off x="1184905" y="686634"/>
            <a:ext cx="70067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EXCEL – REAL (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Terpakai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untuk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program UG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shj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)</a:t>
            </a:r>
            <a:endParaRPr sz="36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sp>
        <p:nvSpPr>
          <p:cNvPr id="2" name="Google Shape;511;p51">
            <a:extLst>
              <a:ext uri="{FF2B5EF4-FFF2-40B4-BE49-F238E27FC236}">
                <a16:creationId xmlns:a16="http://schemas.microsoft.com/office/drawing/2014/main" id="{CA2A5133-4C73-FE9C-D56E-328B4114D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"/>
          <p:cNvGrpSpPr/>
          <p:nvPr/>
        </p:nvGrpSpPr>
        <p:grpSpPr>
          <a:xfrm>
            <a:off x="327935" y="2392463"/>
            <a:ext cx="11549381" cy="2073073"/>
            <a:chOff x="2896" y="388726"/>
            <a:chExt cx="11549381" cy="2073073"/>
          </a:xfrm>
        </p:grpSpPr>
        <p:sp>
          <p:nvSpPr>
            <p:cNvPr id="424" name="Google Shape;424;p2"/>
            <p:cNvSpPr/>
            <p:nvPr/>
          </p:nvSpPr>
          <p:spPr>
            <a:xfrm>
              <a:off x="6532" y="1137808"/>
              <a:ext cx="1246987" cy="636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 txBox="1"/>
            <p:nvPr/>
          </p:nvSpPr>
          <p:spPr>
            <a:xfrm>
              <a:off x="2896" y="1202988"/>
              <a:ext cx="1217695" cy="4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2534" y="1023863"/>
              <a:ext cx="1437936" cy="1437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44" y="84609"/>
                  </a:moveTo>
                  <a:lnTo>
                    <a:pt x="14531" y="82133"/>
                  </a:lnTo>
                  <a:cubicBezTo>
                    <a:pt x="21766" y="96997"/>
                    <a:pt x="35810" y="107386"/>
                    <a:pt x="52140" y="109955"/>
                  </a:cubicBezTo>
                  <a:cubicBezTo>
                    <a:pt x="68470" y="112525"/>
                    <a:pt x="85026" y="106950"/>
                    <a:pt x="96476" y="95026"/>
                  </a:cubicBezTo>
                  <a:lnTo>
                    <a:pt x="93359" y="92984"/>
                  </a:lnTo>
                  <a:lnTo>
                    <a:pt x="104668" y="89261"/>
                  </a:lnTo>
                  <a:lnTo>
                    <a:pt x="104403" y="100219"/>
                  </a:lnTo>
                  <a:lnTo>
                    <a:pt x="101283" y="98175"/>
                  </a:lnTo>
                  <a:lnTo>
                    <a:pt x="101283" y="98175"/>
                  </a:lnTo>
                  <a:cubicBezTo>
                    <a:pt x="88676" y="111807"/>
                    <a:pt x="70152" y="118338"/>
                    <a:pt x="51784" y="115624"/>
                  </a:cubicBezTo>
                  <a:cubicBezTo>
                    <a:pt x="33415" y="112911"/>
                    <a:pt x="17570" y="101304"/>
                    <a:pt x="9444" y="84609"/>
                  </a:cubicBezTo>
                  <a:close/>
                </a:path>
              </a:pathLst>
            </a:custGeom>
            <a:solidFill>
              <a:srgbClr val="95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61587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 txBox="1"/>
            <p:nvPr/>
          </p:nvSpPr>
          <p:spPr>
            <a:xfrm>
              <a:off x="371592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1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576353" y="1067795"/>
              <a:ext cx="1089013" cy="91716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30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 txBox="1"/>
            <p:nvPr/>
          </p:nvSpPr>
          <p:spPr>
            <a:xfrm>
              <a:off x="1597459" y="1285436"/>
              <a:ext cx="1046801" cy="67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142166" y="388726"/>
              <a:ext cx="1602032" cy="1602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" y="36386"/>
                  </a:moveTo>
                  <a:lnTo>
                    <a:pt x="8545" y="36386"/>
                  </a:lnTo>
                  <a:cubicBezTo>
                    <a:pt x="16418" y="19231"/>
                    <a:pt x="32323" y="7127"/>
                    <a:pt x="50956" y="4112"/>
                  </a:cubicBezTo>
                  <a:cubicBezTo>
                    <a:pt x="69589" y="1097"/>
                    <a:pt x="88499" y="7566"/>
                    <a:pt x="101381" y="21363"/>
                  </a:cubicBezTo>
                  <a:lnTo>
                    <a:pt x="104145" y="19460"/>
                  </a:lnTo>
                  <a:lnTo>
                    <a:pt x="104548" y="29347"/>
                  </a:lnTo>
                  <a:lnTo>
                    <a:pt x="94384" y="26177"/>
                  </a:lnTo>
                  <a:lnTo>
                    <a:pt x="97146" y="24277"/>
                  </a:lnTo>
                  <a:lnTo>
                    <a:pt x="97146" y="24277"/>
                  </a:lnTo>
                  <a:cubicBezTo>
                    <a:pt x="85329" y="11989"/>
                    <a:pt x="68201" y="6340"/>
                    <a:pt x="51392" y="9188"/>
                  </a:cubicBezTo>
                  <a:cubicBezTo>
                    <a:pt x="34584" y="12035"/>
                    <a:pt x="20271" y="23010"/>
                    <a:pt x="13161" y="38504"/>
                  </a:cubicBezTo>
                  <a:close/>
                </a:path>
              </a:pathLst>
            </a:custGeom>
            <a:solidFill>
              <a:srgbClr val="7D3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52421" y="88626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8930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 txBox="1"/>
            <p:nvPr/>
          </p:nvSpPr>
          <p:spPr>
            <a:xfrm>
              <a:off x="1862426" y="89627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2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034259" y="956955"/>
              <a:ext cx="1220624" cy="7791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236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46748" y="973389"/>
              <a:ext cx="1456985" cy="14569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3" y="87791"/>
                  </a:moveTo>
                  <a:lnTo>
                    <a:pt x="15919" y="85033"/>
                  </a:lnTo>
                  <a:lnTo>
                    <a:pt x="15919" y="85033"/>
                  </a:lnTo>
                  <a:cubicBezTo>
                    <a:pt x="24115" y="99466"/>
                    <a:pt x="38857" y="108972"/>
                    <a:pt x="55385" y="110483"/>
                  </a:cubicBezTo>
                  <a:cubicBezTo>
                    <a:pt x="71913" y="111994"/>
                    <a:pt x="88135" y="105318"/>
                    <a:pt x="98812" y="92611"/>
                  </a:cubicBezTo>
                  <a:lnTo>
                    <a:pt x="95613" y="90795"/>
                  </a:lnTo>
                  <a:lnTo>
                    <a:pt x="106509" y="86412"/>
                  </a:lnTo>
                  <a:lnTo>
                    <a:pt x="106943" y="97229"/>
                  </a:lnTo>
                  <a:lnTo>
                    <a:pt x="103740" y="95410"/>
                  </a:lnTo>
                  <a:lnTo>
                    <a:pt x="103740" y="95410"/>
                  </a:lnTo>
                  <a:cubicBezTo>
                    <a:pt x="92033" y="109872"/>
                    <a:pt x="73933" y="117612"/>
                    <a:pt x="55389" y="116088"/>
                  </a:cubicBezTo>
                  <a:cubicBezTo>
                    <a:pt x="36844" y="114563"/>
                    <a:pt x="20252" y="103971"/>
                    <a:pt x="11063" y="87791"/>
                  </a:cubicBezTo>
                  <a:close/>
                </a:path>
              </a:pathLst>
            </a:custGeom>
            <a:solidFill>
              <a:srgbClr val="394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76132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236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 txBox="1"/>
            <p:nvPr/>
          </p:nvSpPr>
          <p:spPr>
            <a:xfrm>
              <a:off x="3386137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3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577717" y="1057496"/>
              <a:ext cx="115302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C83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72005" y="395645"/>
              <a:ext cx="1604843" cy="16048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4" y="35815"/>
                  </a:moveTo>
                  <a:cubicBezTo>
                    <a:pt x="16868" y="18744"/>
                    <a:pt x="32911" y="6816"/>
                    <a:pt x="51581" y="4009"/>
                  </a:cubicBezTo>
                  <a:cubicBezTo>
                    <a:pt x="70252" y="1201"/>
                    <a:pt x="89093" y="7885"/>
                    <a:pt x="101821" y="21830"/>
                  </a:cubicBezTo>
                  <a:lnTo>
                    <a:pt x="104601" y="19962"/>
                  </a:lnTo>
                  <a:lnTo>
                    <a:pt x="104893" y="29835"/>
                  </a:lnTo>
                  <a:lnTo>
                    <a:pt x="94784" y="26558"/>
                  </a:lnTo>
                  <a:lnTo>
                    <a:pt x="97562" y="24691"/>
                  </a:lnTo>
                  <a:lnTo>
                    <a:pt x="97562" y="24691"/>
                  </a:lnTo>
                  <a:cubicBezTo>
                    <a:pt x="85880" y="12264"/>
                    <a:pt x="68808" y="6419"/>
                    <a:pt x="51961" y="9079"/>
                  </a:cubicBezTo>
                  <a:cubicBezTo>
                    <a:pt x="35114" y="11738"/>
                    <a:pt x="20672" y="22559"/>
                    <a:pt x="13387" y="37980"/>
                  </a:cubicBezTo>
                  <a:close/>
                </a:path>
              </a:pathLst>
            </a:custGeom>
            <a:solidFill>
              <a:srgbClr val="40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885791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3C83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 txBox="1"/>
            <p:nvPr/>
          </p:nvSpPr>
          <p:spPr>
            <a:xfrm>
              <a:off x="4895796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4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067629" y="962303"/>
              <a:ext cx="122775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B9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685382" y="992829"/>
              <a:ext cx="1430957" cy="14309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" y="87758"/>
                  </a:moveTo>
                  <a:lnTo>
                    <a:pt x="16065" y="84950"/>
                  </a:lnTo>
                  <a:lnTo>
                    <a:pt x="16065" y="84950"/>
                  </a:lnTo>
                  <a:cubicBezTo>
                    <a:pt x="24217" y="99304"/>
                    <a:pt x="38866" y="108771"/>
                    <a:pt x="55302" y="110306"/>
                  </a:cubicBezTo>
                  <a:cubicBezTo>
                    <a:pt x="71737" y="111841"/>
                    <a:pt x="87886" y="105250"/>
                    <a:pt x="98555" y="92654"/>
                  </a:cubicBezTo>
                  <a:lnTo>
                    <a:pt x="95301" y="90806"/>
                  </a:lnTo>
                  <a:lnTo>
                    <a:pt x="106407" y="86354"/>
                  </a:lnTo>
                  <a:lnTo>
                    <a:pt x="106835" y="97356"/>
                  </a:lnTo>
                  <a:lnTo>
                    <a:pt x="103577" y="95506"/>
                  </a:lnTo>
                  <a:lnTo>
                    <a:pt x="103577" y="95506"/>
                  </a:lnTo>
                  <a:cubicBezTo>
                    <a:pt x="91857" y="109890"/>
                    <a:pt x="73795" y="117564"/>
                    <a:pt x="55306" y="116014"/>
                  </a:cubicBezTo>
                  <a:cubicBezTo>
                    <a:pt x="36817" y="114465"/>
                    <a:pt x="20284" y="103891"/>
                    <a:pt x="11121" y="87758"/>
                  </a:cubicBezTo>
                  <a:close/>
                </a:path>
              </a:pathLst>
            </a:custGeom>
            <a:solidFill>
              <a:srgbClr val="4CB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3069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3B9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 txBox="1"/>
            <p:nvPr/>
          </p:nvSpPr>
          <p:spPr>
            <a:xfrm>
              <a:off x="6423074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5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618219" y="1057496"/>
              <a:ext cx="110062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5BB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171139" y="483337"/>
              <a:ext cx="1450436" cy="1450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8" y="32217"/>
                  </a:moveTo>
                  <a:lnTo>
                    <a:pt x="11078" y="32217"/>
                  </a:lnTo>
                  <a:cubicBezTo>
                    <a:pt x="20260" y="16049"/>
                    <a:pt x="36837" y="5461"/>
                    <a:pt x="55368" y="3930"/>
                  </a:cubicBezTo>
                  <a:cubicBezTo>
                    <a:pt x="73899" y="2399"/>
                    <a:pt x="91989" y="10123"/>
                    <a:pt x="103700" y="24566"/>
                  </a:cubicBezTo>
                  <a:lnTo>
                    <a:pt x="106916" y="22739"/>
                  </a:lnTo>
                  <a:lnTo>
                    <a:pt x="106484" y="33602"/>
                  </a:lnTo>
                  <a:lnTo>
                    <a:pt x="95536" y="29202"/>
                  </a:lnTo>
                  <a:lnTo>
                    <a:pt x="98748" y="27378"/>
                  </a:lnTo>
                  <a:lnTo>
                    <a:pt x="98748" y="27378"/>
                  </a:lnTo>
                  <a:cubicBezTo>
                    <a:pt x="88073" y="14698"/>
                    <a:pt x="71870" y="8044"/>
                    <a:pt x="55364" y="9561"/>
                  </a:cubicBezTo>
                  <a:cubicBezTo>
                    <a:pt x="38859" y="11078"/>
                    <a:pt x="24140" y="20574"/>
                    <a:pt x="15955" y="34987"/>
                  </a:cubicBezTo>
                  <a:close/>
                </a:path>
              </a:pathLst>
            </a:custGeom>
            <a:solidFill>
              <a:srgbClr val="99B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900095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55BB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 txBox="1"/>
            <p:nvPr/>
          </p:nvSpPr>
          <p:spPr>
            <a:xfrm>
              <a:off x="7910100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6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9081933" y="1057496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BD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9559236" y="1003109"/>
              <a:ext cx="1389041" cy="1389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350" y="89600"/>
                  </a:moveTo>
                  <a:lnTo>
                    <a:pt x="17325" y="86510"/>
                  </a:lnTo>
                  <a:lnTo>
                    <a:pt x="17325" y="86510"/>
                  </a:lnTo>
                  <a:cubicBezTo>
                    <a:pt x="25955" y="100402"/>
                    <a:pt x="40806" y="109224"/>
                    <a:pt x="57134" y="110157"/>
                  </a:cubicBezTo>
                  <a:cubicBezTo>
                    <a:pt x="73462" y="111090"/>
                    <a:pt x="89221" y="104017"/>
                    <a:pt x="99377" y="91198"/>
                  </a:cubicBezTo>
                  <a:lnTo>
                    <a:pt x="95956" y="89429"/>
                  </a:lnTo>
                  <a:lnTo>
                    <a:pt x="107230" y="84414"/>
                  </a:lnTo>
                  <a:lnTo>
                    <a:pt x="108095" y="95705"/>
                  </a:lnTo>
                  <a:lnTo>
                    <a:pt x="104668" y="93933"/>
                  </a:lnTo>
                  <a:cubicBezTo>
                    <a:pt x="93500" y="108635"/>
                    <a:pt x="75813" y="116900"/>
                    <a:pt x="57370" y="116034"/>
                  </a:cubicBezTo>
                  <a:cubicBezTo>
                    <a:pt x="38928" y="115169"/>
                    <a:pt x="22092" y="105283"/>
                    <a:pt x="12350" y="89600"/>
                  </a:cubicBezTo>
                  <a:close/>
                </a:path>
              </a:pathLst>
            </a:custGeom>
            <a:solidFill>
              <a:srgbClr val="BE9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296684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A6BD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 txBox="1"/>
            <p:nvPr/>
          </p:nvSpPr>
          <p:spPr>
            <a:xfrm>
              <a:off x="9306689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7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531673" y="1014965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693273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 txBox="1"/>
            <p:nvPr/>
          </p:nvSpPr>
          <p:spPr>
            <a:xfrm>
              <a:off x="10703278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8</a:t>
              </a:r>
              <a:endParaRPr/>
            </a:p>
          </p:txBody>
        </p:sp>
      </p:grpSp>
      <p:sp>
        <p:nvSpPr>
          <p:cNvPr id="463" name="Google Shape;463;p2"/>
          <p:cNvSpPr txBox="1"/>
          <p:nvPr/>
        </p:nvSpPr>
        <p:spPr>
          <a:xfrm>
            <a:off x="2383596" y="536399"/>
            <a:ext cx="78763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INTEGRASI ANTARA KURSUS</a:t>
            </a:r>
            <a:endParaRPr sz="32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7953291" y="1707843"/>
            <a:ext cx="2498373" cy="808760"/>
            <a:chOff x="137" y="0"/>
            <a:chExt cx="2498373" cy="808760"/>
          </a:xfrm>
        </p:grpSpPr>
        <p:sp>
          <p:nvSpPr>
            <p:cNvPr id="465" name="Google Shape;465;p2"/>
            <p:cNvSpPr/>
            <p:nvPr/>
          </p:nvSpPr>
          <p:spPr>
            <a:xfrm>
              <a:off x="187398" y="0"/>
              <a:ext cx="2123851" cy="808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B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37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65910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40B1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731683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"/>
          <p:cNvSpPr/>
          <p:nvPr/>
        </p:nvSpPr>
        <p:spPr>
          <a:xfrm>
            <a:off x="8467155" y="1937580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9219210" y="1937579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2"/>
          <p:cNvGrpSpPr/>
          <p:nvPr/>
        </p:nvGrpSpPr>
        <p:grpSpPr>
          <a:xfrm>
            <a:off x="2365047" y="4699330"/>
            <a:ext cx="7685115" cy="938387"/>
            <a:chOff x="37027" y="714317"/>
            <a:chExt cx="7133885" cy="938387"/>
          </a:xfrm>
        </p:grpSpPr>
        <p:sp>
          <p:nvSpPr>
            <p:cNvPr id="476" name="Google Shape;476;p2"/>
            <p:cNvSpPr/>
            <p:nvPr/>
          </p:nvSpPr>
          <p:spPr>
            <a:xfrm>
              <a:off x="3934012" y="1030690"/>
              <a:ext cx="2825738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934012" y="1030690"/>
              <a:ext cx="179028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934012" y="1030690"/>
              <a:ext cx="686545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506521" y="1030690"/>
              <a:ext cx="42749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484065" y="1030690"/>
              <a:ext cx="144994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512048" y="1030690"/>
              <a:ext cx="2421964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7440" y="1030690"/>
              <a:ext cx="346657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557538" y="714317"/>
              <a:ext cx="2190112" cy="324049"/>
            </a:xfrm>
            <a:prstGeom prst="rect">
              <a:avLst/>
            </a:prstGeom>
            <a:solidFill>
              <a:srgbClr val="83203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 txBox="1"/>
            <p:nvPr/>
          </p:nvSpPr>
          <p:spPr>
            <a:xfrm>
              <a:off x="2541245" y="730411"/>
              <a:ext cx="2190112" cy="324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Kemahiran </a:t>
              </a: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Praktikal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7027" y="1329635"/>
              <a:ext cx="898961" cy="29277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 txBox="1"/>
            <p:nvPr/>
          </p:nvSpPr>
          <p:spPr>
            <a:xfrm>
              <a:off x="50326" y="1315003"/>
              <a:ext cx="898961" cy="2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124177" y="1315705"/>
              <a:ext cx="775742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1132263" y="1315705"/>
              <a:ext cx="775742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1326" y="1322447"/>
              <a:ext cx="999838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 txBox="1"/>
            <p:nvPr/>
          </p:nvSpPr>
          <p:spPr>
            <a:xfrm>
              <a:off x="2065287" y="1332073"/>
              <a:ext cx="999838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109291" y="1315705"/>
              <a:ext cx="958906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 txBox="1"/>
            <p:nvPr/>
          </p:nvSpPr>
          <p:spPr>
            <a:xfrm>
              <a:off x="3126620" y="1324094"/>
              <a:ext cx="958906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 txBox="1"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 txBox="1"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dirty="0"/>
            </a:p>
          </p:txBody>
        </p:sp>
      </p:grpSp>
      <p:sp>
        <p:nvSpPr>
          <p:cNvPr id="501" name="Google Shape;501;p2"/>
          <p:cNvSpPr txBox="1"/>
          <p:nvPr/>
        </p:nvSpPr>
        <p:spPr>
          <a:xfrm>
            <a:off x="8336586" y="1618174"/>
            <a:ext cx="16231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FYP : UNIX - WBL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 txBox="1"/>
          <p:nvPr/>
        </p:nvSpPr>
        <p:spPr>
          <a:xfrm>
            <a:off x="10253653" y="4353807"/>
            <a:ext cx="124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Integrated Design Project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10800000" flipH="1">
            <a:off x="2328531" y="4206760"/>
            <a:ext cx="2838892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"/>
          <p:cNvSpPr/>
          <p:nvPr/>
        </p:nvSpPr>
        <p:spPr>
          <a:xfrm rot="10800000">
            <a:off x="7357730" y="4206760"/>
            <a:ext cx="2764464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93;p2">
            <a:extLst>
              <a:ext uri="{FF2B5EF4-FFF2-40B4-BE49-F238E27FC236}">
                <a16:creationId xmlns:a16="http://schemas.microsoft.com/office/drawing/2014/main" id="{046D8BEA-34CC-DB74-77C2-C3F44708BB03}"/>
              </a:ext>
            </a:extLst>
          </p:cNvPr>
          <p:cNvSpPr/>
          <p:nvPr/>
        </p:nvSpPr>
        <p:spPr>
          <a:xfrm>
            <a:off x="6839255" y="5293670"/>
            <a:ext cx="958906" cy="320631"/>
          </a:xfrm>
          <a:prstGeom prst="rect">
            <a:avLst/>
          </a:prstGeom>
          <a:solidFill>
            <a:srgbClr val="BF996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94;p2">
            <a:extLst>
              <a:ext uri="{FF2B5EF4-FFF2-40B4-BE49-F238E27FC236}">
                <a16:creationId xmlns:a16="http://schemas.microsoft.com/office/drawing/2014/main" id="{3FB4CC21-8C56-70C2-2DA5-5433EF67B073}"/>
              </a:ext>
            </a:extLst>
          </p:cNvPr>
          <p:cNvSpPr txBox="1"/>
          <p:nvPr/>
        </p:nvSpPr>
        <p:spPr>
          <a:xfrm>
            <a:off x="6792618" y="5340303"/>
            <a:ext cx="958906" cy="32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1;p51">
            <a:extLst>
              <a:ext uri="{FF2B5EF4-FFF2-40B4-BE49-F238E27FC236}">
                <a16:creationId xmlns:a16="http://schemas.microsoft.com/office/drawing/2014/main" id="{EB0DEFB4-B6AA-BC8B-9A2A-9F9C894330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14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8">
            <a:extLst>
              <a:ext uri="{FF2B5EF4-FFF2-40B4-BE49-F238E27FC236}">
                <a16:creationId xmlns:a16="http://schemas.microsoft.com/office/drawing/2014/main" id="{577E7970-9EC2-3F79-30C3-73898D36BFB6}"/>
              </a:ext>
            </a:extLst>
          </p:cNvPr>
          <p:cNvSpPr txBox="1">
            <a:spLocks/>
          </p:cNvSpPr>
          <p:nvPr/>
        </p:nvSpPr>
        <p:spPr>
          <a:xfrm>
            <a:off x="2334514" y="433580"/>
            <a:ext cx="7081520" cy="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JADUAL PERATUSAN PERUBAHAN SEMAKAN KURIKULUM</a:t>
            </a:r>
            <a:endParaRPr kumimoji="0" lang="fi-FI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45;p8">
            <a:extLst>
              <a:ext uri="{FF2B5EF4-FFF2-40B4-BE49-F238E27FC236}">
                <a16:creationId xmlns:a16="http://schemas.microsoft.com/office/drawing/2014/main" id="{D0E4F4EB-FBD2-82F0-978A-886E35911E15}"/>
              </a:ext>
            </a:extLst>
          </p:cNvPr>
          <p:cNvGraphicFramePr/>
          <p:nvPr/>
        </p:nvGraphicFramePr>
        <p:xfrm>
          <a:off x="505424" y="1638270"/>
          <a:ext cx="11539800" cy="3581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KATEGORI KURSUS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KEPERLUAN STANDARD (%)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SEDIA ADA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KURSUS SELEPAS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PERUBAHAN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PERATUS PERUBAHAN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Umum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Teras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Elektif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JUMLAH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6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A46F1B1A-57B6-C97C-4FC2-8B5180D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985" y="369183"/>
            <a:ext cx="114075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AGIHAN PERATUSAN KREDIT MENGIKUT KOMPONEN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KURIKULUM BERDASARKAN KEPERLUAN KPM (PT)-MQA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F4D273-025A-2513-7140-B588CAC4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2535"/>
              </p:ext>
            </p:extLst>
          </p:nvPr>
        </p:nvGraphicFramePr>
        <p:xfrm>
          <a:off x="1072055" y="2316480"/>
          <a:ext cx="10531365" cy="350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73">
                  <a:extLst>
                    <a:ext uri="{9D8B030D-6E8A-4147-A177-3AD203B41FA5}">
                      <a16:colId xmlns:a16="http://schemas.microsoft.com/office/drawing/2014/main" val="1723709948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1695002989"/>
                    </a:ext>
                  </a:extLst>
                </a:gridCol>
                <a:gridCol w="2448610">
                  <a:extLst>
                    <a:ext uri="{9D8B030D-6E8A-4147-A177-3AD203B41FA5}">
                      <a16:colId xmlns:a16="http://schemas.microsoft.com/office/drawing/2014/main" val="2340767823"/>
                    </a:ext>
                  </a:extLst>
                </a:gridCol>
                <a:gridCol w="1763936">
                  <a:extLst>
                    <a:ext uri="{9D8B030D-6E8A-4147-A177-3AD203B41FA5}">
                      <a16:colId xmlns:a16="http://schemas.microsoft.com/office/drawing/2014/main" val="3868733161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79953046"/>
                    </a:ext>
                  </a:extLst>
                </a:gridCol>
              </a:tblGrid>
              <a:tr h="103909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Komponen Kurikulum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KPT (PT) – MQA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Minimum Badan Profesional/Standard Program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Kurikulum Cadangan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8349"/>
                  </a:ext>
                </a:extLst>
              </a:tr>
              <a:tr h="7065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Kredit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Peratus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4289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4013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50 - 65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734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Elektif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0966"/>
                  </a:ext>
                </a:extLst>
              </a:tr>
              <a:tr h="43642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0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2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4151" y="55897"/>
            <a:ext cx="6183697" cy="746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MY" sz="3600" b="1" dirty="0">
                <a:latin typeface="+mn-lt"/>
                <a:cs typeface="Arial" panose="020B0604020202020204" pitchFamily="34" charset="0"/>
              </a:rPr>
              <a:t>PELAN PENGAJIAN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0885"/>
              </p:ext>
            </p:extLst>
          </p:nvPr>
        </p:nvGraphicFramePr>
        <p:xfrm>
          <a:off x="168975" y="853321"/>
          <a:ext cx="11686141" cy="1042560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4641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1061" y="2158249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8975" y="3463177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8974" y="4835873"/>
          <a:ext cx="11686141" cy="1219554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Tahun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Semester III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Kod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  <a:tr h="1742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4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8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1;p9">
            <a:extLst>
              <a:ext uri="{FF2B5EF4-FFF2-40B4-BE49-F238E27FC236}">
                <a16:creationId xmlns:a16="http://schemas.microsoft.com/office/drawing/2014/main" id="{23A397FE-AD98-3ED6-121F-2768495E07D5}"/>
              </a:ext>
            </a:extLst>
          </p:cNvPr>
          <p:cNvSpPr txBox="1">
            <a:spLocks/>
          </p:cNvSpPr>
          <p:nvPr/>
        </p:nvSpPr>
        <p:spPr>
          <a:xfrm>
            <a:off x="3593555" y="193882"/>
            <a:ext cx="5004889" cy="76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SYARAT KEMASUKAN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29604DAD-B978-4258-9721-F2EE4111E666}"/>
              </a:ext>
            </a:extLst>
          </p:cNvPr>
          <p:cNvGraphicFramePr/>
          <p:nvPr/>
        </p:nvGraphicFramePr>
        <p:xfrm>
          <a:off x="636125" y="1098050"/>
          <a:ext cx="11491250" cy="56558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SYARAT AM UNIVERSITI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KHAS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BAHASA INGGERIS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KATEGORI OKU (SEKIRANYA BERKAITAN)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MELALUI APEL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5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E069C6B6-8C30-30D1-D51B-22CD6703DA3E}"/>
              </a:ext>
            </a:extLst>
          </p:cNvPr>
          <p:cNvSpPr txBox="1">
            <a:spLocks/>
          </p:cNvSpPr>
          <p:nvPr/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KEKUATAN PROGRAM BERBANDING IPT DALAM DAN LUAR NEGARA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F1674340-4D21-CB32-1442-B6CB58E3A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48857"/>
              </p:ext>
            </p:extLst>
          </p:nvPr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266D7D3-3026-6AE6-4F9B-178862F92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93852"/>
              </p:ext>
            </p:extLst>
          </p:nvPr>
        </p:nvGraphicFramePr>
        <p:xfrm>
          <a:off x="594291" y="3794170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9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5;p11">
            <a:extLst>
              <a:ext uri="{FF2B5EF4-FFF2-40B4-BE49-F238E27FC236}">
                <a16:creationId xmlns:a16="http://schemas.microsoft.com/office/drawing/2014/main" id="{65EBC6F3-47E1-520E-B2C6-F698D596EA5F}"/>
              </a:ext>
            </a:extLst>
          </p:cNvPr>
          <p:cNvSpPr txBox="1">
            <a:spLocks/>
          </p:cNvSpPr>
          <p:nvPr/>
        </p:nvSpPr>
        <p:spPr>
          <a:xfrm>
            <a:off x="2457268" y="33210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KESIMPULAN / SYOR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66;p11">
            <a:extLst>
              <a:ext uri="{FF2B5EF4-FFF2-40B4-BE49-F238E27FC236}">
                <a16:creationId xmlns:a16="http://schemas.microsoft.com/office/drawing/2014/main" id="{27EC8CA0-8C41-556A-DE49-21B3ABEB7549}"/>
              </a:ext>
            </a:extLst>
          </p:cNvPr>
          <p:cNvSpPr txBox="1">
            <a:spLocks/>
          </p:cNvSpPr>
          <p:nvPr/>
        </p:nvSpPr>
        <p:spPr>
          <a:xfrm>
            <a:off x="1540259" y="1657667"/>
            <a:ext cx="9609220" cy="301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Jawatankuasa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Tetap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Senat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Kurikulum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Kualiti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Akademik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(JKTS KKA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/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Senat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(Sila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padamkan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salah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satu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mengikut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jenis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permohonan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kelulusan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segala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hormatnya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dipohon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meluluskan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Tajuk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8354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820F6-6C26-1EBF-5C42-FA03DE41E161}"/>
              </a:ext>
            </a:extLst>
          </p:cNvPr>
          <p:cNvSpPr txBox="1"/>
          <p:nvPr/>
        </p:nvSpPr>
        <p:spPr bwMode="auto">
          <a:xfrm>
            <a:off x="3375496" y="2795303"/>
            <a:ext cx="537442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1C89C-415D-8541-332A-2F542D81F044}"/>
              </a:ext>
            </a:extLst>
          </p:cNvPr>
          <p:cNvSpPr txBox="1"/>
          <p:nvPr/>
        </p:nvSpPr>
        <p:spPr>
          <a:xfrm>
            <a:off x="4434467" y="4076956"/>
            <a:ext cx="16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6870D-2DAD-C7DB-DE9D-5E9D14D472AB}"/>
              </a:ext>
            </a:extLst>
          </p:cNvPr>
          <p:cNvGrpSpPr/>
          <p:nvPr/>
        </p:nvGrpSpPr>
        <p:grpSpPr>
          <a:xfrm>
            <a:off x="3366240" y="4067101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A6BC94-EC3A-003F-BBFA-332A294D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93D63C-4E6A-702C-8FFD-729BB391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B19F7-B624-3ABA-C567-5166FD20AAE7}"/>
              </a:ext>
            </a:extLst>
          </p:cNvPr>
          <p:cNvGrpSpPr/>
          <p:nvPr/>
        </p:nvGrpSpPr>
        <p:grpSpPr>
          <a:xfrm>
            <a:off x="7531144" y="4077067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D2869D3-FA80-AF09-B200-6780D06BD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E0A07B-CE26-AFAB-9272-1F467B6A0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1DB2CC-6680-AB58-44EA-DF265753FC9C}"/>
              </a:ext>
            </a:extLst>
          </p:cNvPr>
          <p:cNvSpPr txBox="1"/>
          <p:nvPr/>
        </p:nvSpPr>
        <p:spPr>
          <a:xfrm>
            <a:off x="6711844" y="4072060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sp>
        <p:nvSpPr>
          <p:cNvPr id="25" name="Shape 2865">
            <a:extLst>
              <a:ext uri="{FF2B5EF4-FFF2-40B4-BE49-F238E27FC236}">
                <a16:creationId xmlns:a16="http://schemas.microsoft.com/office/drawing/2014/main" id="{123F8921-49CA-90DB-32D1-C5AA4C985D01}"/>
              </a:ext>
            </a:extLst>
          </p:cNvPr>
          <p:cNvSpPr/>
          <p:nvPr/>
        </p:nvSpPr>
        <p:spPr>
          <a:xfrm>
            <a:off x="372046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861">
            <a:extLst>
              <a:ext uri="{FF2B5EF4-FFF2-40B4-BE49-F238E27FC236}">
                <a16:creationId xmlns:a16="http://schemas.microsoft.com/office/drawing/2014/main" id="{1380BA52-67A1-3ED5-42D9-2A461EBA05A8}"/>
              </a:ext>
            </a:extLst>
          </p:cNvPr>
          <p:cNvSpPr/>
          <p:nvPr/>
        </p:nvSpPr>
        <p:spPr>
          <a:xfrm>
            <a:off x="407219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70F175F-7AF7-89EA-112A-720572DA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684" y="4070864"/>
            <a:ext cx="289182" cy="2891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BE6196-BF2A-FEBF-C038-9FC0BED4A868}"/>
              </a:ext>
            </a:extLst>
          </p:cNvPr>
          <p:cNvSpPr txBox="1"/>
          <p:nvPr/>
        </p:nvSpPr>
        <p:spPr>
          <a:xfrm>
            <a:off x="7819166" y="4069364"/>
            <a:ext cx="186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schemeClr val="bg1"/>
                </a:solidFill>
              </a:rPr>
              <a:t>utmofficial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8DA86B-1F79-234F-1249-1C05AE9E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397" y="4076956"/>
            <a:ext cx="289182" cy="289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10C45D-0253-531D-80B9-067EFC47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5362303"/>
            <a:ext cx="5327003" cy="40089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211ECEE-08E1-3E70-BC84-A5B30C29055F}"/>
              </a:ext>
            </a:extLst>
          </p:cNvPr>
          <p:cNvGrpSpPr/>
          <p:nvPr/>
        </p:nvGrpSpPr>
        <p:grpSpPr>
          <a:xfrm>
            <a:off x="2350479" y="485623"/>
            <a:ext cx="8656200" cy="1923600"/>
            <a:chOff x="723000" y="1130400"/>
            <a:chExt cx="8656200" cy="192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FFF84F-0E77-8251-75D9-24F864DC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1130400"/>
              <a:ext cx="961800" cy="961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46E8C9-336F-85FF-5326-FF3C7A76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1130400"/>
              <a:ext cx="961800" cy="961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08F8D4-D1C7-F72B-7BB7-4E049758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1130400"/>
              <a:ext cx="961800" cy="96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F3E46C-006C-583A-FFDC-A2B0350A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1130400"/>
              <a:ext cx="961800" cy="96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CD0900-B125-FDE6-8327-0ABF77B5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1130400"/>
              <a:ext cx="961800" cy="961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2F5D99-E3D4-659D-C506-4F003C86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1130400"/>
              <a:ext cx="961800" cy="96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779FEA-FD66-208C-A18B-5C6956B3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1130400"/>
              <a:ext cx="961800" cy="961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63E1EC-F619-265B-A41E-0886D8E1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1130400"/>
              <a:ext cx="961800" cy="961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3963B2-ABFE-2619-D7A4-AC20319F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2092200"/>
              <a:ext cx="961800" cy="961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6D579F-1516-59D3-2EAB-A635B168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2092200"/>
              <a:ext cx="961800" cy="961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9CDE4B-A367-913A-E70A-C6D11631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2092200"/>
              <a:ext cx="961800" cy="961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D9DFFF-25D1-3B37-63B1-CE1E7010F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2092200"/>
              <a:ext cx="961800" cy="96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67D473-8780-DA91-AA17-4C302E04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2092200"/>
              <a:ext cx="961800" cy="961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2E9E27-C064-9D3D-6F57-917E8470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2092200"/>
              <a:ext cx="961800" cy="96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AE3875-AC50-86AD-9783-698056FEA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2092200"/>
              <a:ext cx="961800" cy="9618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D75D69-09F9-A43E-5B33-80BC4836F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2092200"/>
              <a:ext cx="961800" cy="96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92CACA-C4DE-A675-4715-F8078AE9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00" y="2092200"/>
              <a:ext cx="961800" cy="96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5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">
            <a:extLst>
              <a:ext uri="{FF2B5EF4-FFF2-40B4-BE49-F238E27FC236}">
                <a16:creationId xmlns:a16="http://schemas.microsoft.com/office/drawing/2014/main" id="{55F84AD9-5D17-D6D4-A5B4-ACFC61DFF46A}"/>
              </a:ext>
            </a:extLst>
          </p:cNvPr>
          <p:cNvSpPr txBox="1"/>
          <p:nvPr/>
        </p:nvSpPr>
        <p:spPr>
          <a:xfrm>
            <a:off x="966537" y="1921964"/>
            <a:ext cx="10732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 err="1">
                <a:ea typeface="Calibri"/>
                <a:cs typeface="Calibri"/>
                <a:sym typeface="Calibri"/>
              </a:rPr>
              <a:t>Tujuan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kertas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ini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adalah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untuk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mendapatkan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Jawatankuasa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Tetap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Kurikulum dan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Kualiti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Akademik</a:t>
            </a:r>
            <a:r>
              <a:rPr lang="en-US" sz="2400" dirty="0">
                <a:ea typeface="Calibri"/>
                <a:cs typeface="Calibri"/>
                <a:sym typeface="Calibri"/>
              </a:rPr>
              <a:t> (JKTS KKA)/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(Sila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padamkan</a:t>
            </a:r>
            <a:r>
              <a:rPr lang="en-US" sz="2400" dirty="0">
                <a:ea typeface="Calibri"/>
                <a:cs typeface="Calibri"/>
                <a:sym typeface="Calibri"/>
              </a:rPr>
              <a:t> salah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satu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mengikut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jenis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permohonan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)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mengenai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cadangan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semakan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kurikulum</a:t>
            </a:r>
            <a:r>
              <a:rPr lang="en-US" sz="2400" dirty="0">
                <a:ea typeface="Calibri"/>
                <a:cs typeface="Calibri"/>
                <a:sym typeface="Calibri"/>
              </a:rPr>
              <a:t> Program XXX (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masukkan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nama</a:t>
            </a:r>
            <a:r>
              <a:rPr lang="en-US" sz="2400" dirty="0">
                <a:ea typeface="Calibri"/>
                <a:cs typeface="Calibri"/>
                <a:sym typeface="Calibri"/>
              </a:rPr>
              <a:t> program)</a:t>
            </a:r>
            <a:endParaRPr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7CD6F63E-8314-FBEA-ECA4-3AF28AD4E383}"/>
              </a:ext>
            </a:extLst>
          </p:cNvPr>
          <p:cNvSpPr txBox="1">
            <a:spLocks/>
          </p:cNvSpPr>
          <p:nvPr/>
        </p:nvSpPr>
        <p:spPr>
          <a:xfrm>
            <a:off x="2158954" y="39229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lang="en-US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u="sng" dirty="0">
                <a:cs typeface="Arial" panose="020B0604020202020204" pitchFamily="34" charset="0"/>
              </a:rPr>
              <a:t>KEUNIKAN KURIKULUM PROGRAM AKADEMIK YANG DISEMAK</a:t>
            </a: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79006"/>
              </p:ext>
            </p:extLst>
          </p:nvPr>
        </p:nvGraphicFramePr>
        <p:xfrm>
          <a:off x="160421" y="1379621"/>
          <a:ext cx="11856225" cy="431351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1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dirty="0"/>
                        <a:t> yang </a:t>
                      </a:r>
                      <a:r>
                        <a:rPr lang="en-MY" sz="1600" b="1" dirty="0" err="1"/>
                        <a:t>menerapkan</a:t>
                      </a:r>
                      <a:r>
                        <a:rPr lang="en-MY" sz="1600" b="1" dirty="0"/>
                        <a:t> </a:t>
                      </a:r>
                      <a:r>
                        <a:rPr lang="en-MY" sz="1600" b="1" dirty="0" err="1"/>
                        <a:t>elemen</a:t>
                      </a:r>
                      <a:r>
                        <a:rPr lang="en-MY" sz="1600" b="1" baseline="0" dirty="0"/>
                        <a:t> SDG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2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baseline="0" dirty="0"/>
                        <a:t> Baharu yang </a:t>
                      </a:r>
                      <a:r>
                        <a:rPr lang="en-MY" sz="1600" b="1" baseline="0" dirty="0" err="1"/>
                        <a:t>berunsur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seperti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i="1" baseline="0" dirty="0"/>
                        <a:t>AI Infused</a:t>
                      </a:r>
                      <a:r>
                        <a:rPr lang="en-MY" sz="1600" b="1" baseline="0" dirty="0"/>
                        <a:t>, Data Science, </a:t>
                      </a:r>
                      <a:r>
                        <a:rPr lang="en-MY" sz="1600" b="1" i="1" baseline="0" dirty="0"/>
                        <a:t>Deep Learning dan yang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.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rtl="0" fontAlgn="base"/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Teras Program: </a:t>
                      </a:r>
                    </a:p>
                    <a:p>
                      <a:pPr rtl="0" fontAlgn="base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2643 Biochemistry and Bioinformatics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Data Science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Kursus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Elektif</a:t>
                      </a:r>
                      <a:r>
                        <a:rPr lang="en-US" sz="1600" b="1" dirty="0"/>
                        <a:t> Program: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5173 Digital Transformation in Process Industry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AI Infused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3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i="1" dirty="0"/>
                        <a:t>Professional</a:t>
                      </a:r>
                      <a:r>
                        <a:rPr lang="en-MY" sz="1600" b="1" i="1" baseline="0" dirty="0"/>
                        <a:t> Certificate (</a:t>
                      </a:r>
                      <a:r>
                        <a:rPr lang="en-MY" sz="1600" b="1" i="1" baseline="0" dirty="0" err="1"/>
                        <a:t>sekiranya</a:t>
                      </a:r>
                      <a:r>
                        <a:rPr lang="en-MY" sz="1600" b="1" i="1" baseline="0" dirty="0"/>
                        <a:t>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)</a:t>
                      </a:r>
                      <a:endParaRPr sz="16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4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Penglibatan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Industri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Penyelia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Bersama </a:t>
                      </a: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Penilai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Projek :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4373 Plant Design,</a:t>
                      </a:r>
                      <a:r>
                        <a:rPr lang="en-MY" sz="16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SKTB 4534 Plant Design Project,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SKTB  3512 U</a:t>
                      </a:r>
                      <a:r>
                        <a:rPr lang="en-MY" sz="1600" b="0" i="0" u="none" strike="noStrike" kern="12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ndergraduate Project I, </a:t>
                      </a:r>
                      <a:r>
                        <a:rPr lang="en-MY" sz="1600" b="0" i="0" u="none" strike="noStrike" kern="1200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SKTB  4524 Undergraduate II</a:t>
                      </a:r>
                      <a:endParaRPr lang="en-MY" sz="1600" b="0" i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5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Inisiatif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graduan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memperoleh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gaji</a:t>
                      </a:r>
                      <a:r>
                        <a:rPr lang="en-MY" sz="1600" b="1" baseline="0" dirty="0"/>
                        <a:t> premium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BAE5D157-4B97-475D-EF17-F9BF80A35E82}"/>
              </a:ext>
            </a:extLst>
          </p:cNvPr>
          <p:cNvSpPr/>
          <p:nvPr/>
        </p:nvSpPr>
        <p:spPr>
          <a:xfrm rot="7953973" flipV="1">
            <a:off x="7242781" y="222129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64F7DA9-E1DC-23B8-5674-DB7ACD83FE34}"/>
              </a:ext>
            </a:extLst>
          </p:cNvPr>
          <p:cNvSpPr/>
          <p:nvPr/>
        </p:nvSpPr>
        <p:spPr>
          <a:xfrm flipH="1">
            <a:off x="8062959" y="338297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B723C7D-3FA3-8951-8BEE-C65A587A1274}"/>
              </a:ext>
            </a:extLst>
          </p:cNvPr>
          <p:cNvSpPr/>
          <p:nvPr/>
        </p:nvSpPr>
        <p:spPr>
          <a:xfrm rot="3104519" flipH="1">
            <a:off x="7219924" y="483436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939CAB-940B-14C8-04B4-AA845368A1BB}"/>
              </a:ext>
            </a:extLst>
          </p:cNvPr>
          <p:cNvSpPr/>
          <p:nvPr/>
        </p:nvSpPr>
        <p:spPr>
          <a:xfrm>
            <a:off x="7659547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3B08B51-F0E5-00D3-2156-92D942D25279}"/>
              </a:ext>
            </a:extLst>
          </p:cNvPr>
          <p:cNvSpPr/>
          <p:nvPr/>
        </p:nvSpPr>
        <p:spPr>
          <a:xfrm rot="18495481">
            <a:off x="4123060" y="4872131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D975F-1699-B96F-3836-9E17418E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84" y="285677"/>
            <a:ext cx="1063606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KEKUATAN PROGRAM SELEPAS SEMAKAN</a:t>
            </a:r>
            <a:endParaRPr lang="en-US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64E09-F1E8-2B59-CF6C-0D00AE61EB89}"/>
              </a:ext>
            </a:extLst>
          </p:cNvPr>
          <p:cNvSpPr/>
          <p:nvPr/>
        </p:nvSpPr>
        <p:spPr>
          <a:xfrm>
            <a:off x="4123060" y="2406318"/>
            <a:ext cx="3945879" cy="25832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Future-Oriented Graduate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High Graduate Employability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9BC8BE-A5C0-A27B-1C87-BC32720B3EC4}"/>
              </a:ext>
            </a:extLst>
          </p:cNvPr>
          <p:cNvSpPr/>
          <p:nvPr/>
        </p:nvSpPr>
        <p:spPr>
          <a:xfrm>
            <a:off x="3181764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972406-ADE6-F5BE-0D52-F8744A58D4A8}"/>
              </a:ext>
            </a:extLst>
          </p:cNvPr>
          <p:cNvSpPr/>
          <p:nvPr/>
        </p:nvSpPr>
        <p:spPr>
          <a:xfrm>
            <a:off x="8902662" y="304162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D3E3E0-C236-9D17-A42E-23797CEA6711}"/>
              </a:ext>
            </a:extLst>
          </p:cNvPr>
          <p:cNvSpPr/>
          <p:nvPr/>
        </p:nvSpPr>
        <p:spPr>
          <a:xfrm>
            <a:off x="7655861" y="1279908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C565067-01CD-F8D0-486D-8D02800D5324}"/>
              </a:ext>
            </a:extLst>
          </p:cNvPr>
          <p:cNvSpPr/>
          <p:nvPr/>
        </p:nvSpPr>
        <p:spPr>
          <a:xfrm>
            <a:off x="3250667" y="342900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6F419C-933E-BFA8-05E8-BD947FEFF356}"/>
              </a:ext>
            </a:extLst>
          </p:cNvPr>
          <p:cNvSpPr/>
          <p:nvPr/>
        </p:nvSpPr>
        <p:spPr>
          <a:xfrm>
            <a:off x="2034279" y="31626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7F55C5-5FCA-5BC6-AA62-629B00596856}"/>
              </a:ext>
            </a:extLst>
          </p:cNvPr>
          <p:cNvSpPr/>
          <p:nvPr/>
        </p:nvSpPr>
        <p:spPr>
          <a:xfrm rot="13646027" flipH="1" flipV="1">
            <a:off x="4123061" y="2210649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D4E74B-390C-D5C4-0284-2190F5532DF1}"/>
              </a:ext>
            </a:extLst>
          </p:cNvPr>
          <p:cNvSpPr/>
          <p:nvPr/>
        </p:nvSpPr>
        <p:spPr>
          <a:xfrm>
            <a:off x="3299011" y="129699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3C2528D-B9A3-3FD0-3705-495F9C819F48}"/>
              </a:ext>
            </a:extLst>
          </p:cNvPr>
          <p:cNvSpPr txBox="1"/>
          <p:nvPr/>
        </p:nvSpPr>
        <p:spPr>
          <a:xfrm>
            <a:off x="1339664" y="182889"/>
            <a:ext cx="8684981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a typeface="Tahoma"/>
                <a:cs typeface="Tahoma"/>
                <a:sym typeface="Tahoma"/>
              </a:rPr>
              <a:t>RINGKASAN MAKLUMAT PROGRAM</a:t>
            </a:r>
            <a:endParaRPr sz="3600" b="1" dirty="0"/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605104"/>
              </p:ext>
            </p:extLst>
          </p:nvPr>
        </p:nvGraphicFramePr>
        <p:xfrm>
          <a:off x="208778" y="816543"/>
          <a:ext cx="11656653" cy="56961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Entiti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Akademik</a:t>
                      </a:r>
                      <a:r>
                        <a:rPr lang="en-US" sz="1600" b="1" dirty="0"/>
                        <a:t> Yang </a:t>
                      </a:r>
                      <a:r>
                        <a:rPr lang="en-US" sz="1600" b="1" dirty="0" err="1"/>
                        <a:t>Menawarkan</a:t>
                      </a:r>
                      <a:r>
                        <a:rPr lang="en-US" sz="1600" b="1" dirty="0"/>
                        <a:t> Program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/>
                        <a:t>Fakulti</a:t>
                      </a:r>
                      <a:r>
                        <a:rPr lang="en-GB" sz="1600" dirty="0"/>
                        <a:t>/</a:t>
                      </a:r>
                      <a:r>
                        <a:rPr lang="en-GB" sz="1600" dirty="0" err="1"/>
                        <a:t>Sekolah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 Program Yang </a:t>
                      </a:r>
                      <a:r>
                        <a:rPr lang="en-US" sz="1600" b="1" dirty="0" err="1"/>
                        <a:t>Disemak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Nama Penganugerahan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Tahap Kerangka Kelayakan Malaysia (MQF)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National Educational Code (NEC)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Sesi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Semakan</a:t>
                      </a:r>
                      <a:r>
                        <a:rPr lang="en-US" sz="1600" b="1" dirty="0"/>
                        <a:t> Kurikulum </a:t>
                      </a:r>
                      <a:r>
                        <a:rPr lang="en-US" sz="1600" b="1" dirty="0" err="1"/>
                        <a:t>Semula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Berkuatkuasa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Mod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Kredit </a:t>
                      </a:r>
                      <a:r>
                        <a:rPr lang="en-US" sz="1600" b="1" dirty="0" err="1"/>
                        <a:t>Bergraduat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Kaedah</a:t>
                      </a:r>
                      <a:r>
                        <a:rPr lang="en-US" sz="1600" b="1" dirty="0"/>
                        <a:t> dan </a:t>
                      </a:r>
                      <a:r>
                        <a:rPr lang="en-US" sz="1600" b="1" dirty="0" err="1"/>
                        <a:t>Tempoh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8B0553F3-0B13-D376-1B50-132851418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16150"/>
              </p:ext>
            </p:extLst>
          </p:nvPr>
        </p:nvGraphicFramePr>
        <p:xfrm>
          <a:off x="5703957" y="5582334"/>
          <a:ext cx="6015078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Kaedah Pengajian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Minimum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Maksimum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5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">
            <a:extLst>
              <a:ext uri="{FF2B5EF4-FFF2-40B4-BE49-F238E27FC236}">
                <a16:creationId xmlns:a16="http://schemas.microsoft.com/office/drawing/2014/main" id="{F634C24B-E95D-3774-46CF-0F5FD33F27A1}"/>
              </a:ext>
            </a:extLst>
          </p:cNvPr>
          <p:cNvSpPr txBox="1">
            <a:spLocks/>
          </p:cNvSpPr>
          <p:nvPr/>
        </p:nvSpPr>
        <p:spPr>
          <a:xfrm>
            <a:off x="2465433" y="22665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89;p4">
            <a:extLst>
              <a:ext uri="{FF2B5EF4-FFF2-40B4-BE49-F238E27FC236}">
                <a16:creationId xmlns:a16="http://schemas.microsoft.com/office/drawing/2014/main" id="{A7A0B7D4-D43F-AD9B-F663-35096FC1AA63}"/>
              </a:ext>
            </a:extLst>
          </p:cNvPr>
          <p:cNvCxnSpPr/>
          <p:nvPr/>
        </p:nvCxnSpPr>
        <p:spPr>
          <a:xfrm>
            <a:off x="4136911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90;p4">
            <a:extLst>
              <a:ext uri="{FF2B5EF4-FFF2-40B4-BE49-F238E27FC236}">
                <a16:creationId xmlns:a16="http://schemas.microsoft.com/office/drawing/2014/main" id="{93505D17-3614-58BA-DEAD-F46791AF6912}"/>
              </a:ext>
            </a:extLst>
          </p:cNvPr>
          <p:cNvCxnSpPr/>
          <p:nvPr/>
        </p:nvCxnSpPr>
        <p:spPr>
          <a:xfrm>
            <a:off x="7999285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91;p4">
            <a:extLst>
              <a:ext uri="{FF2B5EF4-FFF2-40B4-BE49-F238E27FC236}">
                <a16:creationId xmlns:a16="http://schemas.microsoft.com/office/drawing/2014/main" id="{BE721B3D-B798-24A6-D912-2599BB498E5E}"/>
              </a:ext>
            </a:extLst>
          </p:cNvPr>
          <p:cNvSpPr txBox="1"/>
          <p:nvPr/>
        </p:nvSpPr>
        <p:spPr>
          <a:xfrm>
            <a:off x="1515674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92;p4">
            <a:extLst>
              <a:ext uri="{FF2B5EF4-FFF2-40B4-BE49-F238E27FC236}">
                <a16:creationId xmlns:a16="http://schemas.microsoft.com/office/drawing/2014/main" id="{47A4C937-2BD9-AABD-88F4-89470147EE28}"/>
              </a:ext>
            </a:extLst>
          </p:cNvPr>
          <p:cNvSpPr txBox="1"/>
          <p:nvPr/>
        </p:nvSpPr>
        <p:spPr>
          <a:xfrm>
            <a:off x="5242108" y="436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193;p4">
            <a:extLst>
              <a:ext uri="{FF2B5EF4-FFF2-40B4-BE49-F238E27FC236}">
                <a16:creationId xmlns:a16="http://schemas.microsoft.com/office/drawing/2014/main" id="{BBA31CF8-B6E9-DA45-188C-3259D9A15B81}"/>
              </a:ext>
            </a:extLst>
          </p:cNvPr>
          <p:cNvSpPr txBox="1"/>
          <p:nvPr/>
        </p:nvSpPr>
        <p:spPr>
          <a:xfrm>
            <a:off x="9104480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94;p4">
            <a:extLst>
              <a:ext uri="{FF2B5EF4-FFF2-40B4-BE49-F238E27FC236}">
                <a16:creationId xmlns:a16="http://schemas.microsoft.com/office/drawing/2014/main" id="{1EF83173-F898-C65D-A3A7-B6583BD66FEB}"/>
              </a:ext>
            </a:extLst>
          </p:cNvPr>
          <p:cNvSpPr txBox="1"/>
          <p:nvPr/>
        </p:nvSpPr>
        <p:spPr>
          <a:xfrm>
            <a:off x="1413613" y="2438869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95;p4">
            <a:extLst>
              <a:ext uri="{FF2B5EF4-FFF2-40B4-BE49-F238E27FC236}">
                <a16:creationId xmlns:a16="http://schemas.microsoft.com/office/drawing/2014/main" id="{E44ACC39-9017-BB88-FBC4-2643B55D93EC}"/>
              </a:ext>
            </a:extLst>
          </p:cNvPr>
          <p:cNvSpPr txBox="1"/>
          <p:nvPr/>
        </p:nvSpPr>
        <p:spPr>
          <a:xfrm>
            <a:off x="5242108" y="240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96;p4">
            <a:extLst>
              <a:ext uri="{FF2B5EF4-FFF2-40B4-BE49-F238E27FC236}">
                <a16:creationId xmlns:a16="http://schemas.microsoft.com/office/drawing/2014/main" id="{19D04EA2-ED18-7945-BCDA-FF9182524388}"/>
              </a:ext>
            </a:extLst>
          </p:cNvPr>
          <p:cNvSpPr txBox="1"/>
          <p:nvPr/>
        </p:nvSpPr>
        <p:spPr>
          <a:xfrm>
            <a:off x="9104481" y="2389870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Google Shape;197;p4">
            <a:extLst>
              <a:ext uri="{FF2B5EF4-FFF2-40B4-BE49-F238E27FC236}">
                <a16:creationId xmlns:a16="http://schemas.microsoft.com/office/drawing/2014/main" id="{AD2FAF66-F551-3918-F672-B4CAA037E54D}"/>
              </a:ext>
            </a:extLst>
          </p:cNvPr>
          <p:cNvCxnSpPr/>
          <p:nvPr/>
        </p:nvCxnSpPr>
        <p:spPr>
          <a:xfrm>
            <a:off x="482600" y="3949700"/>
            <a:ext cx="11188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98;p4">
            <a:extLst>
              <a:ext uri="{FF2B5EF4-FFF2-40B4-BE49-F238E27FC236}">
                <a16:creationId xmlns:a16="http://schemas.microsoft.com/office/drawing/2014/main" id="{1C43E111-C4E2-B843-64F2-156CD96EFE55}"/>
              </a:ext>
            </a:extLst>
          </p:cNvPr>
          <p:cNvSpPr/>
          <p:nvPr/>
        </p:nvSpPr>
        <p:spPr>
          <a:xfrm>
            <a:off x="611294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;p4">
            <a:extLst>
              <a:ext uri="{FF2B5EF4-FFF2-40B4-BE49-F238E27FC236}">
                <a16:creationId xmlns:a16="http://schemas.microsoft.com/office/drawing/2014/main" id="{5DD9E8EA-FCD5-8B75-ECBE-2843B2EEBC1D}"/>
              </a:ext>
            </a:extLst>
          </p:cNvPr>
          <p:cNvSpPr/>
          <p:nvPr/>
        </p:nvSpPr>
        <p:spPr>
          <a:xfrm>
            <a:off x="611294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4">
            <a:extLst>
              <a:ext uri="{FF2B5EF4-FFF2-40B4-BE49-F238E27FC236}">
                <a16:creationId xmlns:a16="http://schemas.microsoft.com/office/drawing/2014/main" id="{E695813E-6E61-D192-7025-E73C2D356896}"/>
              </a:ext>
            </a:extLst>
          </p:cNvPr>
          <p:cNvSpPr/>
          <p:nvPr/>
        </p:nvSpPr>
        <p:spPr>
          <a:xfrm>
            <a:off x="4368270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1;p4">
            <a:extLst>
              <a:ext uri="{FF2B5EF4-FFF2-40B4-BE49-F238E27FC236}">
                <a16:creationId xmlns:a16="http://schemas.microsoft.com/office/drawing/2014/main" id="{868B1626-E08A-DD73-E609-547FB02E8564}"/>
              </a:ext>
            </a:extLst>
          </p:cNvPr>
          <p:cNvSpPr/>
          <p:nvPr/>
        </p:nvSpPr>
        <p:spPr>
          <a:xfrm>
            <a:off x="4368270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2;p4">
            <a:extLst>
              <a:ext uri="{FF2B5EF4-FFF2-40B4-BE49-F238E27FC236}">
                <a16:creationId xmlns:a16="http://schemas.microsoft.com/office/drawing/2014/main" id="{A5CA6D31-A06C-E5D8-F432-B7B20714D4F8}"/>
              </a:ext>
            </a:extLst>
          </p:cNvPr>
          <p:cNvSpPr/>
          <p:nvPr/>
        </p:nvSpPr>
        <p:spPr>
          <a:xfrm>
            <a:off x="8209508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3;p4">
            <a:extLst>
              <a:ext uri="{FF2B5EF4-FFF2-40B4-BE49-F238E27FC236}">
                <a16:creationId xmlns:a16="http://schemas.microsoft.com/office/drawing/2014/main" id="{32299107-AE76-D289-68B2-63BE5615DDD5}"/>
              </a:ext>
            </a:extLst>
          </p:cNvPr>
          <p:cNvSpPr/>
          <p:nvPr/>
        </p:nvSpPr>
        <p:spPr>
          <a:xfrm>
            <a:off x="8209508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4;p4">
            <a:extLst>
              <a:ext uri="{FF2B5EF4-FFF2-40B4-BE49-F238E27FC236}">
                <a16:creationId xmlns:a16="http://schemas.microsoft.com/office/drawing/2014/main" id="{6352C260-3C51-CD27-0546-D50AADD0FCC0}"/>
              </a:ext>
            </a:extLst>
          </p:cNvPr>
          <p:cNvSpPr txBox="1"/>
          <p:nvPr/>
        </p:nvSpPr>
        <p:spPr>
          <a:xfrm>
            <a:off x="642947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205;p4">
            <a:extLst>
              <a:ext uri="{FF2B5EF4-FFF2-40B4-BE49-F238E27FC236}">
                <a16:creationId xmlns:a16="http://schemas.microsoft.com/office/drawing/2014/main" id="{40AC1D7D-376C-A3B5-55FB-495FEEF03DBF}"/>
              </a:ext>
            </a:extLst>
          </p:cNvPr>
          <p:cNvSpPr txBox="1"/>
          <p:nvPr/>
        </p:nvSpPr>
        <p:spPr>
          <a:xfrm>
            <a:off x="4393084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206;p4">
            <a:extLst>
              <a:ext uri="{FF2B5EF4-FFF2-40B4-BE49-F238E27FC236}">
                <a16:creationId xmlns:a16="http://schemas.microsoft.com/office/drawing/2014/main" id="{4C3CFBD9-F751-8FF9-1C54-E42125FFEF63}"/>
              </a:ext>
            </a:extLst>
          </p:cNvPr>
          <p:cNvSpPr txBox="1"/>
          <p:nvPr/>
        </p:nvSpPr>
        <p:spPr>
          <a:xfrm>
            <a:off x="8241782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207;p4">
            <a:extLst>
              <a:ext uri="{FF2B5EF4-FFF2-40B4-BE49-F238E27FC236}">
                <a16:creationId xmlns:a16="http://schemas.microsoft.com/office/drawing/2014/main" id="{A1562D0F-07D3-12B3-602E-B5CD3CF83B06}"/>
              </a:ext>
            </a:extLst>
          </p:cNvPr>
          <p:cNvSpPr txBox="1"/>
          <p:nvPr/>
        </p:nvSpPr>
        <p:spPr>
          <a:xfrm>
            <a:off x="642947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208;p4">
            <a:extLst>
              <a:ext uri="{FF2B5EF4-FFF2-40B4-BE49-F238E27FC236}">
                <a16:creationId xmlns:a16="http://schemas.microsoft.com/office/drawing/2014/main" id="{C37A612F-AEA3-E8C3-A29D-A417FE2C6EE9}"/>
              </a:ext>
            </a:extLst>
          </p:cNvPr>
          <p:cNvSpPr txBox="1"/>
          <p:nvPr/>
        </p:nvSpPr>
        <p:spPr>
          <a:xfrm>
            <a:off x="4393084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Google Shape;209;p4">
            <a:extLst>
              <a:ext uri="{FF2B5EF4-FFF2-40B4-BE49-F238E27FC236}">
                <a16:creationId xmlns:a16="http://schemas.microsoft.com/office/drawing/2014/main" id="{75AAA624-4DA3-5B98-E586-82F9C5E6A2CC}"/>
              </a:ext>
            </a:extLst>
          </p:cNvPr>
          <p:cNvSpPr txBox="1"/>
          <p:nvPr/>
        </p:nvSpPr>
        <p:spPr>
          <a:xfrm>
            <a:off x="8241782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4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4930D5C9-803E-9B90-F723-936A8FAE824B}"/>
              </a:ext>
            </a:extLst>
          </p:cNvPr>
          <p:cNvSpPr txBox="1">
            <a:spLocks/>
          </p:cNvSpPr>
          <p:nvPr/>
        </p:nvSpPr>
        <p:spPr>
          <a:xfrm>
            <a:off x="2491399" y="58075"/>
            <a:ext cx="7081520" cy="76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16;p5">
            <a:extLst>
              <a:ext uri="{FF2B5EF4-FFF2-40B4-BE49-F238E27FC236}">
                <a16:creationId xmlns:a16="http://schemas.microsoft.com/office/drawing/2014/main" id="{26118315-1E4A-850E-37E7-BA4F5A7FF0CA}"/>
              </a:ext>
            </a:extLst>
          </p:cNvPr>
          <p:cNvSpPr txBox="1"/>
          <p:nvPr/>
        </p:nvSpPr>
        <p:spPr>
          <a:xfrm>
            <a:off x="779354" y="1068128"/>
            <a:ext cx="6315098" cy="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HEALTH CHECK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17;p5">
            <a:extLst>
              <a:ext uri="{FF2B5EF4-FFF2-40B4-BE49-F238E27FC236}">
                <a16:creationId xmlns:a16="http://schemas.microsoft.com/office/drawing/2014/main" id="{97F12EBF-A631-6C21-A7AC-90D833B8E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858831"/>
              </p:ext>
            </p:extLst>
          </p:nvPr>
        </p:nvGraphicFramePr>
        <p:xfrm>
          <a:off x="579658" y="2187782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2019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18;p5">
            <a:extLst>
              <a:ext uri="{FF2B5EF4-FFF2-40B4-BE49-F238E27FC236}">
                <a16:creationId xmlns:a16="http://schemas.microsoft.com/office/drawing/2014/main" id="{E94B5256-1DA5-0236-3931-3E33DA59C06C}"/>
              </a:ext>
            </a:extLst>
          </p:cNvPr>
          <p:cNvSpPr txBox="1"/>
          <p:nvPr/>
        </p:nvSpPr>
        <p:spPr>
          <a:xfrm>
            <a:off x="779354" y="169670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intake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9;p5">
            <a:extLst>
              <a:ext uri="{FF2B5EF4-FFF2-40B4-BE49-F238E27FC236}">
                <a16:creationId xmlns:a16="http://schemas.microsoft.com/office/drawing/2014/main" id="{03ACEB02-0A88-8467-CA1B-76C1A722F417}"/>
              </a:ext>
            </a:extLst>
          </p:cNvPr>
          <p:cNvSpPr txBox="1"/>
          <p:nvPr/>
        </p:nvSpPr>
        <p:spPr>
          <a:xfrm>
            <a:off x="570591" y="3172971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enrolmen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20;p5">
            <a:extLst>
              <a:ext uri="{FF2B5EF4-FFF2-40B4-BE49-F238E27FC236}">
                <a16:creationId xmlns:a16="http://schemas.microsoft.com/office/drawing/2014/main" id="{8DBEC75B-BC55-8420-30DD-F06856F96F4B}"/>
              </a:ext>
            </a:extLst>
          </p:cNvPr>
          <p:cNvGraphicFramePr/>
          <p:nvPr/>
        </p:nvGraphicFramePr>
        <p:xfrm>
          <a:off x="570591" y="3542303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Bil</a:t>
                      </a:r>
                      <a:r>
                        <a:rPr lang="en-US" sz="1800" dirty="0"/>
                        <a:t> 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1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6;p6">
            <a:extLst>
              <a:ext uri="{FF2B5EF4-FFF2-40B4-BE49-F238E27FC236}">
                <a16:creationId xmlns:a16="http://schemas.microsoft.com/office/drawing/2014/main" id="{D5EDE91B-1FD9-7F94-F854-062FA407D1D0}"/>
              </a:ext>
            </a:extLst>
          </p:cNvPr>
          <p:cNvSpPr txBox="1">
            <a:spLocks/>
          </p:cNvSpPr>
          <p:nvPr/>
        </p:nvSpPr>
        <p:spPr>
          <a:xfrm>
            <a:off x="1870842" y="185132"/>
            <a:ext cx="7613142" cy="56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27;p6">
            <a:extLst>
              <a:ext uri="{FF2B5EF4-FFF2-40B4-BE49-F238E27FC236}">
                <a16:creationId xmlns:a16="http://schemas.microsoft.com/office/drawing/2014/main" id="{C5C3DB63-6EA6-691A-EC2A-07C776E54006}"/>
              </a:ext>
            </a:extLst>
          </p:cNvPr>
          <p:cNvSpPr txBox="1"/>
          <p:nvPr/>
        </p:nvSpPr>
        <p:spPr>
          <a:xfrm>
            <a:off x="575124" y="8892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KEBOLEHPASARAN GRADUAN (GE)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28;p6">
            <a:extLst>
              <a:ext uri="{FF2B5EF4-FFF2-40B4-BE49-F238E27FC236}">
                <a16:creationId xmlns:a16="http://schemas.microsoft.com/office/drawing/2014/main" id="{B4AC6509-4FBA-C8E6-1D16-340E293D5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410378"/>
              </p:ext>
            </p:extLst>
          </p:nvPr>
        </p:nvGraphicFramePr>
        <p:xfrm>
          <a:off x="575125" y="2358102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2019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29;p6">
            <a:extLst>
              <a:ext uri="{FF2B5EF4-FFF2-40B4-BE49-F238E27FC236}">
                <a16:creationId xmlns:a16="http://schemas.microsoft.com/office/drawing/2014/main" id="{206A4522-84C5-25A9-94C6-7A5599C9466C}"/>
              </a:ext>
            </a:extLst>
          </p:cNvPr>
          <p:cNvSpPr txBox="1"/>
          <p:nvPr/>
        </p:nvSpPr>
        <p:spPr>
          <a:xfrm>
            <a:off x="575124" y="180748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GE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0;p6">
            <a:extLst>
              <a:ext uri="{FF2B5EF4-FFF2-40B4-BE49-F238E27FC236}">
                <a16:creationId xmlns:a16="http://schemas.microsoft.com/office/drawing/2014/main" id="{42A6CBBF-1491-FB86-B7FE-F8174E5D3E47}"/>
              </a:ext>
            </a:extLst>
          </p:cNvPr>
          <p:cNvSpPr txBox="1"/>
          <p:nvPr/>
        </p:nvSpPr>
        <p:spPr>
          <a:xfrm>
            <a:off x="575124" y="3297833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Inisiatif meningkatkan GE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31;p6">
            <a:extLst>
              <a:ext uri="{FF2B5EF4-FFF2-40B4-BE49-F238E27FC236}">
                <a16:creationId xmlns:a16="http://schemas.microsoft.com/office/drawing/2014/main" id="{159CB01C-35CD-C7AF-5190-BADD638DED82}"/>
              </a:ext>
            </a:extLst>
          </p:cNvPr>
          <p:cNvGraphicFramePr/>
          <p:nvPr/>
        </p:nvGraphicFramePr>
        <p:xfrm>
          <a:off x="575124" y="3660401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 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465E8D21-28F2-E7E7-56C1-8EC23CDF772B}"/>
              </a:ext>
            </a:extLst>
          </p:cNvPr>
          <p:cNvSpPr txBox="1">
            <a:spLocks/>
          </p:cNvSpPr>
          <p:nvPr/>
        </p:nvSpPr>
        <p:spPr>
          <a:xfrm>
            <a:off x="508800" y="303874"/>
            <a:ext cx="11683200" cy="6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KOMPONEN/MAKLUMAT YANG DIUBAH DAN STRUKTUR KURIKULUM BAHARU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38;p7">
            <a:extLst>
              <a:ext uri="{FF2B5EF4-FFF2-40B4-BE49-F238E27FC236}">
                <a16:creationId xmlns:a16="http://schemas.microsoft.com/office/drawing/2014/main" id="{949B02ED-1BE4-7020-900A-894498917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45820"/>
              </p:ext>
            </p:extLst>
          </p:nvPr>
        </p:nvGraphicFramePr>
        <p:xfrm>
          <a:off x="434108" y="1165738"/>
          <a:ext cx="11683200" cy="5237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PROGRAM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SEMAKAN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DESKRIPSI PERUBAHAN SEMAKAN KURIKULUM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BERUBAH</a:t>
                      </a:r>
                      <a:endParaRPr sz="1400" b="1"/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TIDAK BERUBAH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</a:t>
                      </a:r>
                      <a:r>
                        <a:rPr lang="en-US" sz="1400" b="1" dirty="0" err="1"/>
                        <a:t>Penganugerahan</a:t>
                      </a:r>
                      <a:r>
                        <a:rPr lang="en-US" sz="1400" b="1" dirty="0"/>
                        <a:t> (BM &amp; BI)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Kod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National Education Code (NEC)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Kod Program (Dalaman)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Lokasi/Entiti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PEO dan PLO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Kandungan dan Bilangan Penyataan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Struktur Kuriklum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a) Tempoh Pengajian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b) Kaedah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c) Mod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d) Jumlah Kredit </a:t>
                      </a:r>
                      <a:r>
                        <a:rPr lang="en-US" sz="1400" b="1" dirty="0" err="1"/>
                        <a:t>Keseluruhan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Maklumat Kursus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/>
                        <a:t>Perubahan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kepada</a:t>
                      </a:r>
                      <a:r>
                        <a:rPr lang="en-US" sz="1400" b="1" dirty="0"/>
                        <a:t> Hasil </a:t>
                      </a:r>
                      <a:r>
                        <a:rPr lang="en-US" sz="1400" b="1" dirty="0" err="1"/>
                        <a:t>Pembelajaran</a:t>
                      </a:r>
                      <a:r>
                        <a:rPr lang="en-US" sz="1400" b="1" dirty="0"/>
                        <a:t> Kursus (CLO)</a:t>
                      </a:r>
                      <a:endParaRPr sz="1400" b="1" dirty="0"/>
                    </a:p>
                    <a:p>
                      <a:pPr marL="0" marR="1181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7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C1D3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6C3636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1064</Words>
  <Application>Microsoft Office PowerPoint</Application>
  <PresentationFormat>Widescreen</PresentationFormat>
  <Paragraphs>420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Anton</vt:lpstr>
      <vt:lpstr>Arial</vt:lpstr>
      <vt:lpstr>Calibri</vt:lpstr>
      <vt:lpstr>Lato</vt:lpstr>
      <vt:lpstr>Montserrat Semi</vt:lpstr>
      <vt:lpstr>Roboto</vt:lpstr>
      <vt:lpstr>Source Sans Pro Light</vt:lpstr>
      <vt:lpstr>Tahoma</vt:lpstr>
      <vt:lpstr>Times New Roman</vt:lpstr>
      <vt:lpstr>Office Theme</vt:lpstr>
      <vt:lpstr>PowerPoint Presentation</vt:lpstr>
      <vt:lpstr>PowerPoint Presentation</vt:lpstr>
      <vt:lpstr>KEUNIKAN KURIKULUM PROGRAM AKADEMIK YANG DISEMAK</vt:lpstr>
      <vt:lpstr>KEKUATAN PROGRAM SELEPAS SEMAKAN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AGIHAN PERATUSAN KREDIT MENGIKUT KOMPONEN KURIKULUM BERDASARKAN KEPERLUAN KPM (PT)-MQA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AMALINA BINTI HAMIDI</dc:creator>
  <cp:lastModifiedBy>AZIRAH BTE AHSAN</cp:lastModifiedBy>
  <cp:revision>56</cp:revision>
  <dcterms:created xsi:type="dcterms:W3CDTF">2023-12-31T03:09:43Z</dcterms:created>
  <dcterms:modified xsi:type="dcterms:W3CDTF">2024-10-07T02:03:32Z</dcterms:modified>
</cp:coreProperties>
</file>