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30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5" r:id="rId13"/>
    <p:sldId id="273" r:id="rId14"/>
    <p:sldId id="288" r:id="rId15"/>
    <p:sldId id="289" r:id="rId16"/>
    <p:sldId id="290" r:id="rId17"/>
    <p:sldId id="291" r:id="rId18"/>
    <p:sldId id="292" r:id="rId19"/>
    <p:sldId id="293" r:id="rId20"/>
    <p:sldId id="306" r:id="rId21"/>
    <p:sldId id="298" r:id="rId22"/>
    <p:sldId id="299" r:id="rId23"/>
    <p:sldId id="300" r:id="rId24"/>
    <p:sldId id="301" r:id="rId25"/>
    <p:sldId id="302" r:id="rId26"/>
    <p:sldId id="303" r:id="rId27"/>
    <p:sldId id="280" r:id="rId28"/>
  </p:sldIdLst>
  <p:sldSz cx="12192000" cy="6858000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Book Antiqua" panose="02040602050305030304" pitchFamily="18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Poppins Medium" panose="00000600000000000000" pitchFamily="2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5mVZ7KEYoIrEtid/mmrg48cKi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00"/>
    <a:srgbClr val="339933"/>
    <a:srgbClr val="66FF66"/>
    <a:srgbClr val="99CCFF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2359B-F78A-4EA5-A6A5-457E2ADEAC1A}">
  <a:tblStyle styleId="{DC42359B-F78A-4EA5-A6A5-457E2ADEA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686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70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216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02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05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649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30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015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2961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760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315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00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696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782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273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7243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21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3847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455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5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827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9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299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31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765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396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intr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5939" y="3718379"/>
            <a:ext cx="12192000" cy="313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" y="0"/>
            <a:ext cx="8736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47" y="943367"/>
            <a:ext cx="1963312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>
            <a:spLocks noGrp="1"/>
          </p:cNvSpPr>
          <p:nvPr>
            <p:ph type="pic" idx="2"/>
          </p:nvPr>
        </p:nvSpPr>
        <p:spPr>
          <a:xfrm>
            <a:off x="7093359" y="-16187"/>
            <a:ext cx="5097012" cy="68809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_02" type="titleOnly">
  <p:cSld name="TITLE_ONLY">
    <p:bg>
      <p:bgPr>
        <a:solidFill>
          <a:srgbClr val="F2F2F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>
            <a:spLocks noGrp="1"/>
          </p:cNvSpPr>
          <p:nvPr>
            <p:ph type="title"/>
          </p:nvPr>
        </p:nvSpPr>
        <p:spPr>
          <a:xfrm>
            <a:off x="838200" y="2951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Poppins Medium"/>
              <a:buNone/>
              <a:defRPr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9"/>
          <p:cNvSpPr/>
          <p:nvPr/>
        </p:nvSpPr>
        <p:spPr>
          <a:xfrm>
            <a:off x="0" y="0"/>
            <a:ext cx="5606143" cy="6858000"/>
          </a:xfrm>
          <a:prstGeom prst="diagStripe">
            <a:avLst>
              <a:gd name="adj" fmla="val 50000"/>
            </a:avLst>
          </a:prstGeom>
          <a:solidFill>
            <a:srgbClr val="BFBFBF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Poppins"/>
              <a:buNone/>
            </a:pPr>
            <a:endParaRPr sz="135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" name="Google Shape;100;p2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7655" y="6401122"/>
            <a:ext cx="1067458" cy="36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layout_01">
  <p:cSld name="blank_layout_01">
    <p:bg>
      <p:bgPr>
        <a:solidFill>
          <a:srgbClr val="C04C4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0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Poppins"/>
              <a:buNone/>
            </a:pPr>
            <a:endParaRPr sz="135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5939" y="3718377"/>
            <a:ext cx="12192000" cy="313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0"/>
          <p:cNvSpPr/>
          <p:nvPr/>
        </p:nvSpPr>
        <p:spPr>
          <a:xfrm rot="-8100000">
            <a:off x="8565369" y="-3309433"/>
            <a:ext cx="12148525" cy="10716021"/>
          </a:xfrm>
          <a:custGeom>
            <a:avLst/>
            <a:gdLst/>
            <a:ahLst/>
            <a:cxnLst/>
            <a:rect l="l" t="t" r="r" b="b"/>
            <a:pathLst>
              <a:path w="460" h="405" extrusionOk="0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endParaRPr sz="1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30"/>
          <p:cNvSpPr/>
          <p:nvPr/>
        </p:nvSpPr>
        <p:spPr>
          <a:xfrm rot="1408779">
            <a:off x="6843673" y="-6248482"/>
            <a:ext cx="12148525" cy="10716021"/>
          </a:xfrm>
          <a:custGeom>
            <a:avLst/>
            <a:gdLst/>
            <a:ahLst/>
            <a:cxnLst/>
            <a:rect l="l" t="t" r="r" b="b"/>
            <a:pathLst>
              <a:path w="460" h="405" extrusionOk="0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endParaRPr sz="1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30"/>
          <p:cNvSpPr>
            <a:spLocks noGrp="1"/>
          </p:cNvSpPr>
          <p:nvPr>
            <p:ph type="pic" idx="2"/>
          </p:nvPr>
        </p:nvSpPr>
        <p:spPr>
          <a:xfrm>
            <a:off x="-109538" y="-83942"/>
            <a:ext cx="7441671" cy="70937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4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6862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oppins Medium"/>
              <a:buNone/>
              <a:defRPr sz="3200" b="1" i="0" u="none" strike="noStrike" cap="none">
                <a:solidFill>
                  <a:srgbClr val="3F3F3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/>
          <p:nvPr/>
        </p:nvSpPr>
        <p:spPr>
          <a:xfrm>
            <a:off x="5553075" y="6413500"/>
            <a:ext cx="1085850" cy="444500"/>
          </a:xfrm>
          <a:custGeom>
            <a:avLst/>
            <a:gdLst/>
            <a:ahLst/>
            <a:cxnLst/>
            <a:rect l="l" t="t" r="r" b="b"/>
            <a:pathLst>
              <a:path w="2344943" h="407428" extrusionOk="0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28"/>
          <p:cNvSpPr txBox="1">
            <a:spLocks noGrp="1"/>
          </p:cNvSpPr>
          <p:nvPr>
            <p:ph type="sldNum" idx="12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78221" y="0"/>
            <a:ext cx="56137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6994476" y="5728798"/>
            <a:ext cx="12614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UTM JOHOR BAHRU</a:t>
            </a: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977" y="6208041"/>
            <a:ext cx="2721001" cy="20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586376" y="908965"/>
            <a:ext cx="6354762" cy="227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</a:pPr>
            <a:r>
              <a:rPr lang="en-US" sz="3200" b="1" i="1" u="none" dirty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>ANNUAL </a:t>
            </a:r>
            <a:r>
              <a:rPr lang="en-US" sz="3200" b="1" i="1" u="none" dirty="0" smtClean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>PROGRAMME </a:t>
            </a:r>
            <a:r>
              <a:rPr lang="en-US" sz="3200" b="1" i="1" u="none" dirty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/>
            </a:r>
            <a:br>
              <a:rPr lang="en-US" sz="3200" b="1" i="1" u="none" dirty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</a:br>
            <a:r>
              <a:rPr lang="en-US" sz="3200" b="1" i="1" u="none" dirty="0" smtClean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>ASSESSMENT EXECUTIVE </a:t>
            </a:r>
            <a:r>
              <a:rPr lang="en-US" sz="3200" b="1" i="1" u="none" dirty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>REPORT </a:t>
            </a:r>
            <a:r>
              <a:rPr lang="en-US" sz="3200" b="1" u="none" dirty="0">
                <a:solidFill>
                  <a:schemeClr val="bg1"/>
                </a:solidFill>
                <a:latin typeface="+mj-lt"/>
                <a:ea typeface="Book Antiqua"/>
                <a:cs typeface="Book Antiqua"/>
                <a:sym typeface="Book Antiqua"/>
              </a:rPr>
              <a:t>(APAER)</a:t>
            </a:r>
            <a:endParaRPr sz="3300" b="0" u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86376" y="3033041"/>
            <a:ext cx="4151312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FFC000"/>
                </a:solidFill>
                <a:latin typeface="+mj-lt"/>
                <a:ea typeface="Book Antiqua"/>
                <a:cs typeface="Book Antiqua"/>
                <a:sym typeface="Book Antiqua"/>
              </a:rPr>
              <a:t>SESSION </a:t>
            </a:r>
            <a:r>
              <a:rPr lang="en-US" sz="2400" b="1" i="1" dirty="0" smtClean="0">
                <a:solidFill>
                  <a:srgbClr val="FFC000"/>
                </a:solidFill>
                <a:latin typeface="+mj-lt"/>
                <a:ea typeface="Book Antiqua"/>
                <a:cs typeface="Book Antiqua"/>
                <a:sym typeface="Book Antiqua"/>
              </a:rPr>
              <a:t>2024/2025</a:t>
            </a:r>
            <a:endParaRPr sz="2000" i="1" dirty="0">
              <a:solidFill>
                <a:srgbClr val="FFC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586376" y="3792765"/>
            <a:ext cx="496411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Arial"/>
              </a:rPr>
              <a:t>FACULTY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&lt; ….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Arial"/>
              </a:rPr>
              <a:t> &gt;</a:t>
            </a:r>
            <a:endParaRPr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707008" y="671513"/>
            <a:ext cx="10821972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679575" y="738823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SUMMARY OF CQI ACTIONS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9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92546"/>
              </p:ext>
            </p:extLst>
          </p:nvPr>
        </p:nvGraphicFramePr>
        <p:xfrm>
          <a:off x="707010" y="1396009"/>
          <a:ext cx="10821971" cy="2585720"/>
        </p:xfrm>
        <a:graphic>
          <a:graphicData uri="http://schemas.openxmlformats.org/drawingml/2006/table">
            <a:tbl>
              <a:tblPr firstRow="1" bandRow="1">
                <a:tableStyleId>{DC42359B-F78A-4EA5-A6A5-457E2ADEAC1A}</a:tableStyleId>
              </a:tblPr>
              <a:tblGrid>
                <a:gridCol w="6111957"/>
                <a:gridCol w="4710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Issue Identified/ Area for Improvement:</a:t>
                      </a:r>
                      <a:endParaRPr lang="en-MY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Evidence/</a:t>
                      </a:r>
                      <a:r>
                        <a:rPr lang="en-US" b="1" baseline="0" dirty="0" smtClean="0"/>
                        <a:t> Source of Issues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(please specific number of facilities/ software 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link to related details)</a:t>
                      </a:r>
                      <a:endParaRPr lang="en-MY" b="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07009" y="4114099"/>
            <a:ext cx="10821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C00000"/>
                </a:solidFill>
              </a:rPr>
              <a:t>* Please </a:t>
            </a:r>
            <a:r>
              <a:rPr lang="en-US" dirty="0">
                <a:solidFill>
                  <a:srgbClr val="C00000"/>
                </a:solidFill>
              </a:rPr>
              <a:t>specify the facility details such as the name/number of the room or </a:t>
            </a:r>
            <a:r>
              <a:rPr lang="en-US" dirty="0" smtClean="0">
                <a:solidFill>
                  <a:srgbClr val="C00000"/>
                </a:solidFill>
              </a:rPr>
              <a:t>lab, locations, </a:t>
            </a:r>
            <a:r>
              <a:rPr lang="en-US" dirty="0">
                <a:solidFill>
                  <a:srgbClr val="C00000"/>
                </a:solidFill>
              </a:rPr>
              <a:t>floor level, and the names of the </a:t>
            </a:r>
            <a:r>
              <a:rPr lang="en-US" dirty="0" smtClean="0">
                <a:solidFill>
                  <a:srgbClr val="C00000"/>
                </a:solidFill>
              </a:rPr>
              <a:t>related </a:t>
            </a:r>
            <a:r>
              <a:rPr lang="en-US" dirty="0">
                <a:solidFill>
                  <a:srgbClr val="C00000"/>
                </a:solidFill>
              </a:rPr>
              <a:t>software.</a:t>
            </a:r>
            <a:endParaRPr lang="en-MY" i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"/>
            <a:ext cx="1219199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3596640" y="3"/>
            <a:ext cx="11338560" cy="6871605"/>
          </a:xfrm>
          <a:prstGeom prst="parallelogram">
            <a:avLst>
              <a:gd name="adj" fmla="val 513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966" y="6545340"/>
            <a:ext cx="1951264" cy="14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1;p52"/>
          <p:cNvSpPr txBox="1">
            <a:spLocks noGrp="1"/>
          </p:cNvSpPr>
          <p:nvPr>
            <p:ph type="title"/>
          </p:nvPr>
        </p:nvSpPr>
        <p:spPr>
          <a:xfrm>
            <a:off x="5465639" y="2294038"/>
            <a:ext cx="672636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0000"/>
              </a:lnSpc>
              <a:buSzPts val="1400"/>
            </a:pPr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POSTGRADUATE</a:t>
            </a:r>
            <a:br>
              <a:rPr lang="en-US" sz="4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‘COURSE WORK/</a:t>
            </a:r>
            <a:b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MIXED MODE’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/>
        </p:nvSpPr>
        <p:spPr>
          <a:xfrm>
            <a:off x="1763712" y="6054288"/>
            <a:ext cx="489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 For final cohort of the programme only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8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" name="Google Shape;130;p3"/>
          <p:cNvSpPr txBox="1"/>
          <p:nvPr/>
        </p:nvSpPr>
        <p:spPr>
          <a:xfrm>
            <a:off x="1716577" y="690267"/>
            <a:ext cx="8786700" cy="504900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1;p3"/>
          <p:cNvSpPr txBox="1"/>
          <p:nvPr/>
        </p:nvSpPr>
        <p:spPr>
          <a:xfrm>
            <a:off x="1586402" y="772817"/>
            <a:ext cx="9047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DIRECT ASSESSMENT ACHIEVEMENT* (Achieved / Not Achieved)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" name="Google Shape;133;p3"/>
          <p:cNvGraphicFramePr/>
          <p:nvPr>
            <p:extLst>
              <p:ext uri="{D42A27DB-BD31-4B8C-83A1-F6EECF244321}">
                <p14:modId xmlns:p14="http://schemas.microsoft.com/office/powerpoint/2010/main" val="3062017744"/>
              </p:ext>
            </p:extLst>
          </p:nvPr>
        </p:nvGraphicFramePr>
        <p:xfrm>
          <a:off x="1716577" y="1541003"/>
          <a:ext cx="8786800" cy="383600"/>
        </p:xfrm>
        <a:graphic>
          <a:graphicData uri="http://schemas.openxmlformats.org/drawingml/2006/table">
            <a:tbl>
              <a:tblPr>
                <a:noFill/>
                <a:tableStyleId>{DC42359B-F78A-4EA5-A6A5-457E2ADEAC1A}</a:tableStyleId>
              </a:tblPr>
              <a:tblGrid>
                <a:gridCol w="4373138"/>
                <a:gridCol w="4413662"/>
              </a:tblGrid>
              <a:tr h="3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600" b="1" u="none" strike="noStrike" cap="none" dirty="0"/>
                        <a:t>Program Name ( Code):</a:t>
                      </a:r>
                      <a:endParaRPr sz="16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1921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1921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820365" y="701768"/>
            <a:ext cx="10552800" cy="504900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4"/>
          <p:cNvGraphicFramePr/>
          <p:nvPr/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EXIT SURVEY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41" name="Google Shape;141;p4"/>
          <p:cNvSpPr txBox="1"/>
          <p:nvPr/>
        </p:nvSpPr>
        <p:spPr>
          <a:xfrm>
            <a:off x="1513477" y="781657"/>
            <a:ext cx="9047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20363" y="3640830"/>
            <a:ext cx="8464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*Only for critical issues that require University’s attention </a:t>
            </a:r>
            <a:r>
              <a:rPr lang="en-US" dirty="0" smtClean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OR University’s </a:t>
            </a:r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budget.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16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7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960775" y="706928"/>
            <a:ext cx="8342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</a:t>
            </a:r>
            <a:r>
              <a:rPr lang="en-US" sz="1800" b="1" dirty="0" smtClean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ASSESSMENT</a:t>
            </a: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612741" y="331503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" name="Google Shape;140;p4"/>
          <p:cNvGraphicFramePr/>
          <p:nvPr/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EXTERNAL EXAMINER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17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8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073895" y="706928"/>
            <a:ext cx="80504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" name="Google Shape;140;p4"/>
          <p:cNvGraphicFramePr/>
          <p:nvPr/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IAP/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ALUMNI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16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7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570037" y="716355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ASSESSMENTS*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0" name="Google Shape;140;p4"/>
          <p:cNvGraphicFramePr/>
          <p:nvPr/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ea typeface="Poppins Medium"/>
                          <a:cs typeface="Poppins Medium"/>
                          <a:sym typeface="Poppins Medium"/>
                        </a:rPr>
                        <a:t>RELATED AUDIT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1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18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820365" y="671513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570037" y="744636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TOOLS FOR INDIRECT </a:t>
            </a:r>
            <a:r>
              <a:rPr lang="en-US" sz="1800" b="1" dirty="0" smtClean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ASSESSMENT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7" name="Google Shape;177;p8"/>
          <p:cNvGraphicFramePr/>
          <p:nvPr>
            <p:extLst>
              <p:ext uri="{D42A27DB-BD31-4B8C-83A1-F6EECF244321}">
                <p14:modId xmlns:p14="http://schemas.microsoft.com/office/powerpoint/2010/main" val="444742485"/>
              </p:ext>
            </p:extLst>
          </p:nvPr>
        </p:nvGraphicFramePr>
        <p:xfrm>
          <a:off x="820365" y="1401699"/>
          <a:ext cx="10552850" cy="3627400"/>
        </p:xfrm>
        <a:graphic>
          <a:graphicData uri="http://schemas.openxmlformats.org/drawingml/2006/table">
            <a:tbl>
              <a:tblPr>
                <a:noFill/>
                <a:tableStyleId>{DC42359B-F78A-4EA5-A6A5-457E2ADEAC1A}</a:tableStyleId>
              </a:tblPr>
              <a:tblGrid>
                <a:gridCol w="2274614"/>
                <a:gridCol w="2068942"/>
                <a:gridCol w="2071410"/>
                <a:gridCol w="2068942"/>
                <a:gridCol w="2068942"/>
              </a:tblGrid>
              <a:tr h="81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endParaRPr lang="en-US" sz="1800" b="1" i="0" u="none" strike="noStrike" cap="none" dirty="0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  <a:sym typeface="Calibri"/>
                        </a:rPr>
                        <a:t>Name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Exit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Survey*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External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Examiner*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IAP*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Related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Audit*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820365" y="5183811"/>
            <a:ext cx="1911255" cy="440187"/>
            <a:chOff x="820365" y="5183811"/>
            <a:chExt cx="1911255" cy="440187"/>
          </a:xfrm>
        </p:grpSpPr>
        <p:sp>
          <p:nvSpPr>
            <p:cNvPr id="19" name="Google Shape;179;p8"/>
            <p:cNvSpPr txBox="1"/>
            <p:nvPr/>
          </p:nvSpPr>
          <p:spPr>
            <a:xfrm>
              <a:off x="820365" y="5223929"/>
              <a:ext cx="187570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*</a:t>
              </a:r>
              <a:r>
                <a:rPr lang="en-US" sz="16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 Either       OR </a:t>
              </a:r>
              <a:endParaRPr sz="1200" dirty="0">
                <a:latin typeface="+mj-lt"/>
              </a:endParaRPr>
            </a:p>
          </p:txBody>
        </p:sp>
        <p:pic>
          <p:nvPicPr>
            <p:cNvPr id="20" name="Google Shape;178;p8" descr="File:&lt;strong&gt;Yes&lt;/strong&gt; check.svg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79575" y="5192444"/>
              <a:ext cx="298450" cy="3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81;p8" descr="File:&lt;strong&gt;Not&lt;/strong&gt; allowed.svg - Wikimedia Common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3795" y="5183811"/>
              <a:ext cx="377825" cy="3508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23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707008" y="671513"/>
            <a:ext cx="10821972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679575" y="743903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SUMMARY OF CQI ACTIONS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03649"/>
              </p:ext>
            </p:extLst>
          </p:nvPr>
        </p:nvGraphicFramePr>
        <p:xfrm>
          <a:off x="707010" y="1396009"/>
          <a:ext cx="10821971" cy="2646680"/>
        </p:xfrm>
        <a:graphic>
          <a:graphicData uri="http://schemas.openxmlformats.org/drawingml/2006/table">
            <a:tbl>
              <a:tblPr firstRow="1" bandRow="1">
                <a:tableStyleId>{DC42359B-F78A-4EA5-A6A5-457E2ADEAC1A}</a:tableStyleId>
              </a:tblPr>
              <a:tblGrid>
                <a:gridCol w="6111957"/>
                <a:gridCol w="4710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Issue Identified/ Area for Improvement:</a:t>
                      </a:r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Evidence/</a:t>
                      </a:r>
                      <a:r>
                        <a:rPr lang="en-US" sz="1800" b="1" baseline="0" dirty="0" smtClean="0"/>
                        <a:t> Source of Issues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(please specific number of facilities/ software 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link to related details)</a:t>
                      </a:r>
                      <a:endParaRPr lang="en-MY" b="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7009" y="4114099"/>
            <a:ext cx="10821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C00000"/>
                </a:solidFill>
              </a:rPr>
              <a:t>* Please </a:t>
            </a:r>
            <a:r>
              <a:rPr lang="en-US" dirty="0">
                <a:solidFill>
                  <a:srgbClr val="C00000"/>
                </a:solidFill>
              </a:rPr>
              <a:t>specify the facility details such as the name/number of the room or </a:t>
            </a:r>
            <a:r>
              <a:rPr lang="en-US" dirty="0" smtClean="0">
                <a:solidFill>
                  <a:srgbClr val="C00000"/>
                </a:solidFill>
              </a:rPr>
              <a:t>lab, locations, </a:t>
            </a:r>
            <a:r>
              <a:rPr lang="en-US" dirty="0">
                <a:solidFill>
                  <a:srgbClr val="C00000"/>
                </a:solidFill>
              </a:rPr>
              <a:t>floor level, and the names of the </a:t>
            </a:r>
            <a:r>
              <a:rPr lang="en-US" dirty="0" smtClean="0">
                <a:solidFill>
                  <a:srgbClr val="C00000"/>
                </a:solidFill>
              </a:rPr>
              <a:t>related </a:t>
            </a:r>
            <a:r>
              <a:rPr lang="en-US" dirty="0">
                <a:solidFill>
                  <a:srgbClr val="C00000"/>
                </a:solidFill>
              </a:rPr>
              <a:t>software.</a:t>
            </a:r>
            <a:endParaRPr lang="en-MY" i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9119" y="-28161"/>
            <a:ext cx="6532881" cy="525544"/>
            <a:chOff x="5659119" y="-28161"/>
            <a:chExt cx="6532881" cy="525544"/>
          </a:xfrm>
        </p:grpSpPr>
        <p:sp>
          <p:nvSpPr>
            <p:cNvPr id="16" name="Snip Single Corner Rectangle 1"/>
            <p:cNvSpPr/>
            <p:nvPr/>
          </p:nvSpPr>
          <p:spPr>
            <a:xfrm flipH="1" flipV="1">
              <a:off x="5659119" y="-28161"/>
              <a:ext cx="6532878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7" name="Google Shape;132;p3"/>
            <p:cNvSpPr txBox="1"/>
            <p:nvPr/>
          </p:nvSpPr>
          <p:spPr>
            <a:xfrm>
              <a:off x="6410960" y="39875"/>
              <a:ext cx="578104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(COURSE WORK/ MIXED MODE)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"/>
            <a:ext cx="1219199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3596640" y="3"/>
            <a:ext cx="11338560" cy="6871605"/>
          </a:xfrm>
          <a:prstGeom prst="parallelogram">
            <a:avLst>
              <a:gd name="adj" fmla="val 513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966" y="6545340"/>
            <a:ext cx="1951264" cy="14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1;p52"/>
          <p:cNvSpPr txBox="1">
            <a:spLocks noGrp="1"/>
          </p:cNvSpPr>
          <p:nvPr>
            <p:ph type="title"/>
          </p:nvPr>
        </p:nvSpPr>
        <p:spPr>
          <a:xfrm>
            <a:off x="5465639" y="2710598"/>
            <a:ext cx="6726361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0000"/>
              </a:lnSpc>
              <a:buSzPts val="1400"/>
            </a:pPr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POSTGRADUATE</a:t>
            </a:r>
            <a:br>
              <a:rPr lang="en-US" sz="4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‘RESEARCH’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631156" y="400411"/>
            <a:ext cx="8929687" cy="788987"/>
          </a:xfrm>
          <a:prstGeom prst="rect">
            <a:avLst/>
          </a:prstGeom>
          <a:solidFill>
            <a:srgbClr val="790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631156" y="471847"/>
            <a:ext cx="89296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IMPROVEMENTS MADE TO THE ACADEMIC QUALITY MANAGEMENT BASED ON PREVIOUS APAER</a:t>
            </a:r>
            <a:endParaRPr sz="18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820365" y="701768"/>
            <a:ext cx="10552800" cy="504900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4"/>
          <p:cNvGraphicFramePr/>
          <p:nvPr>
            <p:extLst/>
          </p:nvPr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EXIT SURVEY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41" name="Google Shape;141;p4"/>
          <p:cNvSpPr txBox="1"/>
          <p:nvPr/>
        </p:nvSpPr>
        <p:spPr>
          <a:xfrm>
            <a:off x="1513477" y="781657"/>
            <a:ext cx="9047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20363" y="3640830"/>
            <a:ext cx="8464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*Only for critical issues that require University’s attention </a:t>
            </a:r>
            <a:r>
              <a:rPr lang="en-US" dirty="0" smtClean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OR University’s </a:t>
            </a:r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budget.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11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12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960775" y="706928"/>
            <a:ext cx="8342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</a:t>
            </a:r>
            <a:r>
              <a:rPr lang="en-US" sz="1800" b="1" dirty="0" smtClean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ASSESSMENT</a:t>
            </a: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612741" y="331503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" name="Google Shape;140;p4"/>
          <p:cNvGraphicFramePr/>
          <p:nvPr/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EXTERNAL EXAMINER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10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15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073895" y="706928"/>
            <a:ext cx="80504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" name="Google Shape;140;p4"/>
          <p:cNvGraphicFramePr/>
          <p:nvPr/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IAP/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ALUMNI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10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11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4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570037" y="716355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ASSESSMENTS*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0" name="Google Shape;140;p4"/>
          <p:cNvGraphicFramePr/>
          <p:nvPr/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ea typeface="Poppins Medium"/>
                          <a:cs typeface="Poppins Medium"/>
                          <a:sym typeface="Poppins Medium"/>
                        </a:rPr>
                        <a:t>RELATED AUDIT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1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15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16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820365" y="671513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570037" y="744636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TOOLS FOR INDIRECT </a:t>
            </a:r>
            <a:r>
              <a:rPr lang="en-US" sz="1800" b="1" dirty="0" smtClean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ASSESSMENT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7" name="Google Shape;177;p8"/>
          <p:cNvGraphicFramePr/>
          <p:nvPr/>
        </p:nvGraphicFramePr>
        <p:xfrm>
          <a:off x="820365" y="1401699"/>
          <a:ext cx="10552850" cy="3627400"/>
        </p:xfrm>
        <a:graphic>
          <a:graphicData uri="http://schemas.openxmlformats.org/drawingml/2006/table">
            <a:tbl>
              <a:tblPr>
                <a:noFill/>
                <a:tableStyleId>{DC42359B-F78A-4EA5-A6A5-457E2ADEAC1A}</a:tableStyleId>
              </a:tblPr>
              <a:tblGrid>
                <a:gridCol w="2274614"/>
                <a:gridCol w="2068942"/>
                <a:gridCol w="2071410"/>
                <a:gridCol w="2068942"/>
                <a:gridCol w="2068942"/>
              </a:tblGrid>
              <a:tr h="81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endParaRPr lang="en-US" sz="1800" b="1" i="0" u="none" strike="noStrike" cap="none" dirty="0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  <a:sym typeface="Calibri"/>
                        </a:rPr>
                        <a:t>Name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Exit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Survey*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External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Examiner*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IAP*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Related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Audit*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20365" y="5183811"/>
            <a:ext cx="1939536" cy="440187"/>
            <a:chOff x="820365" y="5183811"/>
            <a:chExt cx="1939536" cy="440187"/>
          </a:xfrm>
        </p:grpSpPr>
        <p:sp>
          <p:nvSpPr>
            <p:cNvPr id="16" name="Google Shape;179;p8"/>
            <p:cNvSpPr txBox="1"/>
            <p:nvPr/>
          </p:nvSpPr>
          <p:spPr>
            <a:xfrm>
              <a:off x="820365" y="5223929"/>
              <a:ext cx="187570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*</a:t>
              </a:r>
              <a:r>
                <a:rPr lang="en-US" sz="16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 Either       OR </a:t>
              </a:r>
              <a:endParaRPr sz="1200" dirty="0">
                <a:latin typeface="+mj-lt"/>
              </a:endParaRPr>
            </a:p>
          </p:txBody>
        </p:sp>
        <p:pic>
          <p:nvPicPr>
            <p:cNvPr id="17" name="Google Shape;178;p8" descr="File:&lt;strong&gt;Yes&lt;/strong&gt; check.svg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9000" y="5192444"/>
              <a:ext cx="298450" cy="3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1;p8" descr="File:&lt;strong&gt;Not&lt;/strong&gt; allowed.svg - Wikimedia Common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82076" y="5183811"/>
              <a:ext cx="377825" cy="3508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20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21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707008" y="671513"/>
            <a:ext cx="10821972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679575" y="743903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SUMMARY OF CQI ACTIONS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92516"/>
              </p:ext>
            </p:extLst>
          </p:nvPr>
        </p:nvGraphicFramePr>
        <p:xfrm>
          <a:off x="707010" y="1396009"/>
          <a:ext cx="10821971" cy="2646680"/>
        </p:xfrm>
        <a:graphic>
          <a:graphicData uri="http://schemas.openxmlformats.org/drawingml/2006/table">
            <a:tbl>
              <a:tblPr firstRow="1" bandRow="1">
                <a:tableStyleId>{DC42359B-F78A-4EA5-A6A5-457E2ADEAC1A}</a:tableStyleId>
              </a:tblPr>
              <a:tblGrid>
                <a:gridCol w="6111957"/>
                <a:gridCol w="4710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Issue Identified/ Area for Improvement:</a:t>
                      </a:r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Evidence/</a:t>
                      </a:r>
                      <a:r>
                        <a:rPr lang="en-US" sz="1800" b="1" baseline="0" dirty="0" smtClean="0"/>
                        <a:t> Source of Issues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(please specific number of facilities/ software 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70C0"/>
                          </a:solidFill>
                        </a:rPr>
                        <a:t>link to related details)</a:t>
                      </a:r>
                      <a:endParaRPr lang="en-MY" b="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07009" y="4114099"/>
            <a:ext cx="10821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C00000"/>
                </a:solidFill>
              </a:rPr>
              <a:t>* Please </a:t>
            </a:r>
            <a:r>
              <a:rPr lang="en-US" dirty="0">
                <a:solidFill>
                  <a:srgbClr val="C00000"/>
                </a:solidFill>
              </a:rPr>
              <a:t>specify the facility details such as the name/number of the room or </a:t>
            </a:r>
            <a:r>
              <a:rPr lang="en-US" dirty="0" smtClean="0">
                <a:solidFill>
                  <a:srgbClr val="C00000"/>
                </a:solidFill>
              </a:rPr>
              <a:t>lab, locations, </a:t>
            </a:r>
            <a:r>
              <a:rPr lang="en-US" dirty="0">
                <a:solidFill>
                  <a:srgbClr val="C00000"/>
                </a:solidFill>
              </a:rPr>
              <a:t>floor level, and the names of the </a:t>
            </a:r>
            <a:r>
              <a:rPr lang="en-US" dirty="0" smtClean="0">
                <a:solidFill>
                  <a:srgbClr val="C00000"/>
                </a:solidFill>
              </a:rPr>
              <a:t>related </a:t>
            </a:r>
            <a:r>
              <a:rPr lang="en-US" dirty="0">
                <a:solidFill>
                  <a:srgbClr val="C00000"/>
                </a:solidFill>
              </a:rPr>
              <a:t>software.</a:t>
            </a:r>
            <a:endParaRPr lang="en-MY" i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52528" y="-28161"/>
            <a:ext cx="4339472" cy="525544"/>
            <a:chOff x="7852528" y="-28161"/>
            <a:chExt cx="4339472" cy="525544"/>
          </a:xfrm>
        </p:grpSpPr>
        <p:sp>
          <p:nvSpPr>
            <p:cNvPr id="15" name="Snip Single Corner Rectangle 1"/>
            <p:cNvSpPr/>
            <p:nvPr/>
          </p:nvSpPr>
          <p:spPr>
            <a:xfrm flipH="1" flipV="1">
              <a:off x="7852528" y="-28161"/>
              <a:ext cx="4339471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bg1"/>
                </a:solidFill>
              </a:endParaRPr>
            </a:p>
          </p:txBody>
        </p:sp>
        <p:sp>
          <p:nvSpPr>
            <p:cNvPr id="16" name="Google Shape;132;p3"/>
            <p:cNvSpPr txBox="1"/>
            <p:nvPr/>
          </p:nvSpPr>
          <p:spPr>
            <a:xfrm>
              <a:off x="8389856" y="39875"/>
              <a:ext cx="380214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POSTGRADUATE (RESEARCH)</a:t>
              </a:r>
              <a:endParaRPr sz="1800" dirty="0">
                <a:solidFill>
                  <a:schemeClr val="bg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5" descr="A picture containing sky, outdoor, day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216920" cy="687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9793" y="540062"/>
            <a:ext cx="1783499" cy="60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780" y="2908165"/>
            <a:ext cx="3849687" cy="168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"/>
            <a:ext cx="1219199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3596640" y="3"/>
            <a:ext cx="11338560" cy="6871605"/>
          </a:xfrm>
          <a:prstGeom prst="parallelogram">
            <a:avLst>
              <a:gd name="adj" fmla="val 513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966" y="6545340"/>
            <a:ext cx="1951264" cy="14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1;p52"/>
          <p:cNvSpPr txBox="1">
            <a:spLocks noGrp="1"/>
          </p:cNvSpPr>
          <p:nvPr>
            <p:ph type="title"/>
          </p:nvPr>
        </p:nvSpPr>
        <p:spPr>
          <a:xfrm>
            <a:off x="5465639" y="2934118"/>
            <a:ext cx="67263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UNDERGRADUATE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4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1716577" y="690267"/>
            <a:ext cx="8786700" cy="504900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586402" y="763390"/>
            <a:ext cx="9047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DIRECT ASSESSMENT ACHIEVEMENT* (Achieved / Not Achieved)</a:t>
            </a:r>
            <a:endParaRPr sz="18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3" name="Google Shape;133;p3"/>
          <p:cNvGraphicFramePr/>
          <p:nvPr>
            <p:extLst>
              <p:ext uri="{D42A27DB-BD31-4B8C-83A1-F6EECF244321}">
                <p14:modId xmlns:p14="http://schemas.microsoft.com/office/powerpoint/2010/main" val="723426823"/>
              </p:ext>
            </p:extLst>
          </p:nvPr>
        </p:nvGraphicFramePr>
        <p:xfrm>
          <a:off x="1716577" y="1541003"/>
          <a:ext cx="8786800" cy="383600"/>
        </p:xfrm>
        <a:graphic>
          <a:graphicData uri="http://schemas.openxmlformats.org/drawingml/2006/table">
            <a:tbl>
              <a:tblPr>
                <a:noFill/>
                <a:tableStyleId>{DC42359B-F78A-4EA5-A6A5-457E2ADEAC1A}</a:tableStyleId>
              </a:tblPr>
              <a:tblGrid>
                <a:gridCol w="4373138"/>
                <a:gridCol w="4413662"/>
              </a:tblGrid>
              <a:tr h="3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600" b="1" u="none" strike="noStrike" cap="none" dirty="0"/>
                        <a:t>Program Name ( Code):</a:t>
                      </a:r>
                      <a:endParaRPr sz="16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1921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19215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2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820365" y="701768"/>
            <a:ext cx="10552800" cy="504900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4"/>
          <p:cNvGraphicFramePr/>
          <p:nvPr>
            <p:extLst>
              <p:ext uri="{D42A27DB-BD31-4B8C-83A1-F6EECF244321}">
                <p14:modId xmlns:p14="http://schemas.microsoft.com/office/powerpoint/2010/main" val="1725188462"/>
              </p:ext>
            </p:extLst>
          </p:nvPr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EXIT SURVEY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41" name="Google Shape;141;p4"/>
          <p:cNvSpPr txBox="1"/>
          <p:nvPr/>
        </p:nvSpPr>
        <p:spPr>
          <a:xfrm>
            <a:off x="1513477" y="773696"/>
            <a:ext cx="9047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18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20363" y="3640830"/>
            <a:ext cx="8464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*Only for critical issues that require University’s attention </a:t>
            </a:r>
            <a:r>
              <a:rPr lang="en-US" dirty="0" smtClean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OR University’s </a:t>
            </a:r>
            <a:r>
              <a:rPr lang="en-US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budget.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8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960775" y="706928"/>
            <a:ext cx="8342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</a:t>
            </a:r>
            <a:r>
              <a:rPr lang="en-US" sz="1800" b="1" dirty="0" smtClean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ASSESSMENT</a:t>
            </a: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612741" y="331503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9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11" name="Google Shape;140;p4"/>
          <p:cNvGraphicFramePr/>
          <p:nvPr>
            <p:extLst>
              <p:ext uri="{D42A27DB-BD31-4B8C-83A1-F6EECF244321}">
                <p14:modId xmlns:p14="http://schemas.microsoft.com/office/powerpoint/2010/main" val="2431025131"/>
              </p:ext>
            </p:extLst>
          </p:nvPr>
        </p:nvGraphicFramePr>
        <p:xfrm>
          <a:off x="820366" y="1420534"/>
          <a:ext cx="10552850" cy="17676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EXTERNAL EXAMINER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073895" y="706928"/>
            <a:ext cx="80504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" name="Google Shape;140;p4"/>
          <p:cNvGraphicFramePr/>
          <p:nvPr>
            <p:extLst>
              <p:ext uri="{D42A27DB-BD31-4B8C-83A1-F6EECF244321}">
                <p14:modId xmlns:p14="http://schemas.microsoft.com/office/powerpoint/2010/main" val="3283412482"/>
              </p:ext>
            </p:extLst>
          </p:nvPr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IAP/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 smtClean="0">
                          <a:sym typeface="Poppins Medium"/>
                        </a:rPr>
                        <a:t>ALUMNI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10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820366" y="635001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1570037" y="716355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FINDINGS FROM INDIRECT ASSESSMENTS*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8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10" name="Google Shape;140;p4"/>
          <p:cNvGraphicFramePr/>
          <p:nvPr>
            <p:extLst>
              <p:ext uri="{D42A27DB-BD31-4B8C-83A1-F6EECF244321}">
                <p14:modId xmlns:p14="http://schemas.microsoft.com/office/powerpoint/2010/main" val="1617659617"/>
              </p:ext>
            </p:extLst>
          </p:nvPr>
        </p:nvGraphicFramePr>
        <p:xfrm>
          <a:off x="820366" y="1420534"/>
          <a:ext cx="10552850" cy="29274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40175"/>
                <a:gridCol w="3431050"/>
                <a:gridCol w="5381625"/>
              </a:tblGrid>
              <a:tr h="615656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ea typeface="Poppins Medium"/>
                          <a:cs typeface="Poppins Medium"/>
                          <a:sym typeface="Poppins Medium"/>
                        </a:rPr>
                        <a:t>RELATED AUDIT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Program Name (Code)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r>
                        <a:rPr lang="en-US" sz="1800" b="1" u="none" strike="noStrike" cap="none" dirty="0">
                          <a:sym typeface="Poppins Medium"/>
                        </a:rPr>
                        <a:t>Indirect Evaluation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/>
                </a:tc>
              </a:tr>
              <a:tr h="572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  <a:tr h="5798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Poppins Medium"/>
                        <a:buNone/>
                      </a:pP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91450" marR="91450" marT="45675" marB="45675" anchor="ctr">
                    <a:lnL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B9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91450" marR="91450" marT="45675" marB="45675" anchor="ctr"/>
                </a:tc>
              </a:tr>
            </a:tbl>
          </a:graphicData>
        </a:graphic>
      </p:graphicFrame>
      <p:sp>
        <p:nvSpPr>
          <p:cNvPr id="11" name="Google Shape;151;p5"/>
          <p:cNvSpPr txBox="1"/>
          <p:nvPr/>
        </p:nvSpPr>
        <p:spPr>
          <a:xfrm>
            <a:off x="715079" y="4474780"/>
            <a:ext cx="711642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*Only for critical issues that require University’s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Poppins"/>
                <a:cs typeface="Poppins"/>
                <a:sym typeface="Poppins"/>
              </a:rPr>
              <a:t>attention OR University’s budget. </a:t>
            </a:r>
            <a:endParaRPr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820365" y="671513"/>
            <a:ext cx="10552850" cy="504825"/>
          </a:xfrm>
          <a:prstGeom prst="rect">
            <a:avLst/>
          </a:prstGeom>
          <a:solidFill>
            <a:srgbClr val="5C0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1570037" y="744636"/>
            <a:ext cx="9047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E6BF"/>
                </a:solidFill>
                <a:latin typeface="+mj-lt"/>
                <a:ea typeface="Book Antiqua"/>
                <a:cs typeface="Book Antiqua"/>
                <a:sym typeface="Book Antiqua"/>
              </a:rPr>
              <a:t>TOOLS FOR INDIRECT  ASSESSMENT</a:t>
            </a:r>
            <a:endParaRPr sz="2000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7" name="Google Shape;177;p8"/>
          <p:cNvGraphicFramePr/>
          <p:nvPr>
            <p:extLst>
              <p:ext uri="{D42A27DB-BD31-4B8C-83A1-F6EECF244321}">
                <p14:modId xmlns:p14="http://schemas.microsoft.com/office/powerpoint/2010/main" val="882669749"/>
              </p:ext>
            </p:extLst>
          </p:nvPr>
        </p:nvGraphicFramePr>
        <p:xfrm>
          <a:off x="820365" y="1401699"/>
          <a:ext cx="10552850" cy="3627400"/>
        </p:xfrm>
        <a:graphic>
          <a:graphicData uri="http://schemas.openxmlformats.org/drawingml/2006/table">
            <a:tbl>
              <a:tblPr>
                <a:noFill/>
                <a:tableStyleId>{DC42359B-F78A-4EA5-A6A5-457E2ADEAC1A}</a:tableStyleId>
              </a:tblPr>
              <a:tblGrid>
                <a:gridCol w="2274614"/>
                <a:gridCol w="2068942"/>
                <a:gridCol w="2071410"/>
                <a:gridCol w="2068942"/>
                <a:gridCol w="2068942"/>
              </a:tblGrid>
              <a:tr h="81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Programme</a:t>
                      </a:r>
                      <a:endParaRPr lang="en-US" sz="1800" b="1" i="0" u="none" strike="noStrike" cap="none" dirty="0" smtClean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cs typeface="Calibri"/>
                          <a:sym typeface="Calibri"/>
                        </a:rPr>
                        <a:t>Name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Exit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Survey*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External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Examiner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IAP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Related 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Audit</a:t>
                      </a: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7E7E7"/>
                    </a:solidFill>
                  </a:tcPr>
                </a:tc>
              </a:tr>
              <a:tr h="46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549352" y="-28161"/>
            <a:ext cx="2642648" cy="525544"/>
            <a:chOff x="9549352" y="-28161"/>
            <a:chExt cx="2642648" cy="525544"/>
          </a:xfrm>
        </p:grpSpPr>
        <p:sp>
          <p:nvSpPr>
            <p:cNvPr id="11" name="Snip Single Corner Rectangle 1"/>
            <p:cNvSpPr/>
            <p:nvPr/>
          </p:nvSpPr>
          <p:spPr>
            <a:xfrm flipH="1" flipV="1">
              <a:off x="9549352" y="-28161"/>
              <a:ext cx="2642647" cy="525544"/>
            </a:xfrm>
            <a:custGeom>
              <a:avLst/>
              <a:gdLst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4491 w 1954491"/>
                <a:gd name="connsiteY2" fmla="*/ 26277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  <a:gd name="connsiteX0" fmla="*/ 0 w 1958301"/>
                <a:gd name="connsiteY0" fmla="*/ 0 h 525544"/>
                <a:gd name="connsiteX1" fmla="*/ 1691719 w 1958301"/>
                <a:gd name="connsiteY1" fmla="*/ 0 h 525544"/>
                <a:gd name="connsiteX2" fmla="*/ 1958301 w 1958301"/>
                <a:gd name="connsiteY2" fmla="*/ 266582 h 525544"/>
                <a:gd name="connsiteX3" fmla="*/ 1954491 w 1958301"/>
                <a:gd name="connsiteY3" fmla="*/ 525544 h 525544"/>
                <a:gd name="connsiteX4" fmla="*/ 0 w 1958301"/>
                <a:gd name="connsiteY4" fmla="*/ 525544 h 525544"/>
                <a:gd name="connsiteX5" fmla="*/ 0 w 1958301"/>
                <a:gd name="connsiteY5" fmla="*/ 0 h 525544"/>
                <a:gd name="connsiteX0" fmla="*/ 0 w 1954491"/>
                <a:gd name="connsiteY0" fmla="*/ 0 h 525544"/>
                <a:gd name="connsiteX1" fmla="*/ 1691719 w 1954491"/>
                <a:gd name="connsiteY1" fmla="*/ 0 h 525544"/>
                <a:gd name="connsiteX2" fmla="*/ 1950681 w 1954491"/>
                <a:gd name="connsiteY2" fmla="*/ 483752 h 525544"/>
                <a:gd name="connsiteX3" fmla="*/ 1954491 w 1954491"/>
                <a:gd name="connsiteY3" fmla="*/ 525544 h 525544"/>
                <a:gd name="connsiteX4" fmla="*/ 0 w 1954491"/>
                <a:gd name="connsiteY4" fmla="*/ 525544 h 525544"/>
                <a:gd name="connsiteX5" fmla="*/ 0 w 1954491"/>
                <a:gd name="connsiteY5" fmla="*/ 0 h 52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491" h="525544">
                  <a:moveTo>
                    <a:pt x="0" y="0"/>
                  </a:moveTo>
                  <a:lnTo>
                    <a:pt x="1691719" y="0"/>
                  </a:lnTo>
                  <a:lnTo>
                    <a:pt x="1950681" y="483752"/>
                  </a:lnTo>
                  <a:lnTo>
                    <a:pt x="1954491" y="525544"/>
                  </a:lnTo>
                  <a:lnTo>
                    <a:pt x="0" y="525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Google Shape;132;p3"/>
            <p:cNvSpPr txBox="1"/>
            <p:nvPr/>
          </p:nvSpPr>
          <p:spPr>
            <a:xfrm>
              <a:off x="9766200" y="39875"/>
              <a:ext cx="242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Bookman Old Style"/>
                  <a:cs typeface="Bookman Old Style"/>
                  <a:sym typeface="Bookman Old Style"/>
                </a:rPr>
                <a:t>UNDERGRADUATE</a:t>
              </a:r>
              <a:endParaRPr sz="1800" dirty="0">
                <a:solidFill>
                  <a:schemeClr val="dk1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0365" y="5183811"/>
            <a:ext cx="1967816" cy="440187"/>
            <a:chOff x="820365" y="5183811"/>
            <a:chExt cx="1967816" cy="440187"/>
          </a:xfrm>
        </p:grpSpPr>
        <p:sp>
          <p:nvSpPr>
            <p:cNvPr id="14" name="Google Shape;179;p8"/>
            <p:cNvSpPr txBox="1"/>
            <p:nvPr/>
          </p:nvSpPr>
          <p:spPr>
            <a:xfrm>
              <a:off x="820365" y="5223929"/>
              <a:ext cx="187570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*</a:t>
              </a:r>
              <a:r>
                <a:rPr lang="en-US" sz="1600" dirty="0" smtClean="0">
                  <a:solidFill>
                    <a:schemeClr val="dk1"/>
                  </a:solidFill>
                  <a:latin typeface="+mj-lt"/>
                  <a:ea typeface="Poppins"/>
                  <a:cs typeface="Poppins"/>
                  <a:sym typeface="Poppins"/>
                </a:rPr>
                <a:t> Either       OR </a:t>
              </a:r>
              <a:endParaRPr sz="1200" dirty="0">
                <a:latin typeface="+mj-lt"/>
              </a:endParaRPr>
            </a:p>
          </p:txBody>
        </p:sp>
        <p:pic>
          <p:nvPicPr>
            <p:cNvPr id="15" name="Google Shape;178;p8" descr="File:&lt;strong&gt;Yes&lt;/strong&gt; check.svg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89002" y="5192444"/>
              <a:ext cx="298450" cy="3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81;p8" descr="File:&lt;strong&gt;Not&lt;/strong&gt; allowed.svg - Wikimedia Common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10356" y="5183811"/>
              <a:ext cx="377825" cy="3508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PT custom">
      <a:dk1>
        <a:srgbClr val="000000"/>
      </a:dk1>
      <a:lt1>
        <a:srgbClr val="FFFFFF"/>
      </a:lt1>
      <a:dk2>
        <a:srgbClr val="323232"/>
      </a:dk2>
      <a:lt2>
        <a:srgbClr val="E7D7C1"/>
      </a:lt2>
      <a:accent1>
        <a:srgbClr val="74121D"/>
      </a:accent1>
      <a:accent2>
        <a:srgbClr val="A7333F"/>
      </a:accent2>
      <a:accent3>
        <a:srgbClr val="C52233"/>
      </a:accent3>
      <a:accent4>
        <a:srgbClr val="B19C7D"/>
      </a:accent4>
      <a:accent5>
        <a:srgbClr val="7F5F52"/>
      </a:accent5>
      <a:accent6>
        <a:srgbClr val="B27D49"/>
      </a:accent6>
      <a:hlink>
        <a:srgbClr val="FFC000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773</Words>
  <Application>Microsoft Office PowerPoint</Application>
  <PresentationFormat>Widescreen</PresentationFormat>
  <Paragraphs>179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Bookman Old Style</vt:lpstr>
      <vt:lpstr>Arial</vt:lpstr>
      <vt:lpstr>Book Antiqua</vt:lpstr>
      <vt:lpstr>Poppins</vt:lpstr>
      <vt:lpstr>Calibri</vt:lpstr>
      <vt:lpstr>Poppins Medium</vt:lpstr>
      <vt:lpstr>Office Theme</vt:lpstr>
      <vt:lpstr>1_Office Theme</vt:lpstr>
      <vt:lpstr>PowerPoint Presentation</vt:lpstr>
      <vt:lpstr>PowerPoint Presentation</vt:lpstr>
      <vt:lpstr>UNDERGRADUATE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POSTGRADUATE ‘COURSE WORK/ MIXED MODE’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POSTGRADUATE ‘RESEARCH’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Najah</dc:creator>
  <cp:keywords>UTM CAQ</cp:keywords>
  <cp:lastModifiedBy>Najah al-Hayyi</cp:lastModifiedBy>
  <cp:revision>18</cp:revision>
  <dcterms:created xsi:type="dcterms:W3CDTF">2023-08-04T13:07:13Z</dcterms:created>
  <dcterms:modified xsi:type="dcterms:W3CDTF">2025-07-22T01:31:29Z</dcterms:modified>
</cp:coreProperties>
</file>