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403" r:id="rId2"/>
    <p:sldId id="313" r:id="rId3"/>
    <p:sldId id="277" r:id="rId4"/>
    <p:sldId id="409" r:id="rId5"/>
    <p:sldId id="410" r:id="rId6"/>
    <p:sldId id="304" r:id="rId7"/>
    <p:sldId id="305" r:id="rId8"/>
    <p:sldId id="404" r:id="rId9"/>
    <p:sldId id="306" r:id="rId10"/>
    <p:sldId id="307" r:id="rId11"/>
    <p:sldId id="308" r:id="rId12"/>
    <p:sldId id="405" r:id="rId13"/>
    <p:sldId id="406" r:id="rId14"/>
    <p:sldId id="309" r:id="rId15"/>
    <p:sldId id="407" r:id="rId16"/>
    <p:sldId id="408" r:id="rId17"/>
    <p:sldId id="310" r:id="rId18"/>
    <p:sldId id="311" r:id="rId19"/>
    <p:sldId id="314" r:id="rId20"/>
    <p:sldId id="315" r:id="rId21"/>
    <p:sldId id="299" r:id="rId22"/>
  </p:sldIdLst>
  <p:sldSz cx="18288000" cy="10287000"/>
  <p:notesSz cx="6858000" cy="9144000"/>
  <p:embeddedFontLst>
    <p:embeddedFont>
      <p:font typeface="Anton" pitchFamily="2" charset="0"/>
      <p:regular r:id="rId24"/>
    </p:embeddedFont>
    <p:embeddedFont>
      <p:font typeface="Arial Black" panose="020B0A04020102020204" pitchFamily="34" charset="0"/>
      <p:bold r:id="rId25"/>
    </p:embeddedFont>
    <p:embeddedFont>
      <p:font typeface="Atkinson Hyperlegible" panose="020B0604020202020204" charset="0"/>
      <p:bold r:id="rId26"/>
      <p:italic r:id="rId27"/>
      <p:boldItalic r:id="rId28"/>
    </p:embeddedFont>
    <p:embeddedFont>
      <p:font typeface="Lato" panose="020F0502020204030203" pitchFamily="34" charset="0"/>
      <p:regular r:id="rId29"/>
      <p:bold r:id="rId30"/>
      <p:italic r:id="rId31"/>
      <p:boldItalic r:id="rId32"/>
    </p:embeddedFon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Poppins" panose="00000500000000000000" pitchFamily="2" charset="0"/>
      <p:regular r:id="rId37"/>
      <p:bold r:id="rId38"/>
      <p:italic r:id="rId39"/>
      <p:boldItalic r:id="rId40"/>
    </p:embeddedFont>
    <p:embeddedFont>
      <p:font typeface="Poppins Bold Italic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1" roundtripDataSignature="AMtx7mgt9gbjA++NhPMwDUBea4nvw5fM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06" autoAdjust="0"/>
    <p:restoredTop sz="94668"/>
  </p:normalViewPr>
  <p:slideViewPr>
    <p:cSldViewPr snapToGrid="0">
      <p:cViewPr varScale="1">
        <p:scale>
          <a:sx n="45" d="100"/>
          <a:sy n="45" d="100"/>
        </p:scale>
        <p:origin x="48" y="19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7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Y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>
          <a:extLst>
            <a:ext uri="{FF2B5EF4-FFF2-40B4-BE49-F238E27FC236}">
              <a16:creationId xmlns:a16="http://schemas.microsoft.com/office/drawing/2014/main" id="{F51C8261-CED3-FCFF-D50A-984B88A6B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:notes">
            <a:extLst>
              <a:ext uri="{FF2B5EF4-FFF2-40B4-BE49-F238E27FC236}">
                <a16:creationId xmlns:a16="http://schemas.microsoft.com/office/drawing/2014/main" id="{FD72844D-9840-AA17-A431-A613395E9D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5:notes">
            <a:extLst>
              <a:ext uri="{FF2B5EF4-FFF2-40B4-BE49-F238E27FC236}">
                <a16:creationId xmlns:a16="http://schemas.microsoft.com/office/drawing/2014/main" id="{0DC6BA2F-0D94-3E85-5180-56ABAA07B0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2373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F33A3DC3-91EB-9AB6-1C48-BC25C555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F73CA774-4B60-6C81-F1B0-078B8D5541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4F96C39F-8E72-9D20-30DA-084F7C67D4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4782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310475A8-02F9-39A8-E7DD-0A0F5FB35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01BB1EDC-9CF5-9568-D99B-8C5A10BC1B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86021EAA-2DF7-1F53-8690-88547DCFC9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746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05BBEB6D-F204-4BCA-5477-FA0295A44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0F7E6647-146A-E999-AEDA-3440A4EEF0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AB753252-FB68-00FD-69F3-6406796ECE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1902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C80D88E2-FB6C-CA92-3D1E-0D7D2516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A28409DA-E727-4C02-0063-4FF9ADA569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BD4B23A6-DF20-F014-09B8-57A9848E81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2655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05867A5E-5483-8034-7C83-3118918A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>
            <a:extLst>
              <a:ext uri="{FF2B5EF4-FFF2-40B4-BE49-F238E27FC236}">
                <a16:creationId xmlns:a16="http://schemas.microsoft.com/office/drawing/2014/main" id="{3F993E59-77E8-C957-49B4-F949A00189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>
            <a:extLst>
              <a:ext uri="{FF2B5EF4-FFF2-40B4-BE49-F238E27FC236}">
                <a16:creationId xmlns:a16="http://schemas.microsoft.com/office/drawing/2014/main" id="{A079631B-55D1-CE22-C8E9-939F3F92F5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7862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FC41DC6A-33C6-FA8C-B329-1A5B16CD7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4279715B-C1E3-5575-D9D9-3A969F2955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6132BBD4-FA95-35F4-E7F4-0F67DD4A3F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1537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5FCA2C25-0940-78C3-3BD4-605B6D00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7DF6A61C-DD94-40B7-DB49-3035BABCE4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C7459A85-7830-6BE9-96A2-A11F4B9356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9103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72BF9645-BB92-7B72-B5B2-358A47382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9893B307-0C54-7B54-BD6C-D8AF8CD79B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5A148928-4AB8-1224-E874-C5C928B962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89154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B48DF1C5-38B7-6AF1-91F8-ED72ADE93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65E76447-6F1F-A269-B13B-020C3E14B6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612FE312-B35B-7F30-9E60-06A4EDD977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106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3F1CEA20-3378-2B16-E555-07124D8A0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9127BC15-C732-07E1-347B-F0F748CAF0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E0481F2B-D2D0-DF1E-1FFF-37A70603D4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97732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>
          <a:extLst>
            <a:ext uri="{FF2B5EF4-FFF2-40B4-BE49-F238E27FC236}">
              <a16:creationId xmlns:a16="http://schemas.microsoft.com/office/drawing/2014/main" id="{DCDAEC36-6C6F-D492-8BA4-86512B5EB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:notes">
            <a:extLst>
              <a:ext uri="{FF2B5EF4-FFF2-40B4-BE49-F238E27FC236}">
                <a16:creationId xmlns:a16="http://schemas.microsoft.com/office/drawing/2014/main" id="{959D11AF-44A7-9481-16CC-C27BB96DF2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2:notes">
            <a:extLst>
              <a:ext uri="{FF2B5EF4-FFF2-40B4-BE49-F238E27FC236}">
                <a16:creationId xmlns:a16="http://schemas.microsoft.com/office/drawing/2014/main" id="{6ABCF90B-6C4A-60E5-21DA-B43A8296E9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306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1">
            <a:extLst>
              <a:ext uri="{FF2B5EF4-FFF2-40B4-BE49-F238E27FC236}">
                <a16:creationId xmlns:a16="http://schemas.microsoft.com/office/drawing/2014/main" id="{216FF879-2C47-C2CE-DF65-207EFD4075A3}"/>
              </a:ext>
            </a:extLst>
          </p:cNvPr>
          <p:cNvSpPr txBox="1"/>
          <p:nvPr userDrawn="1"/>
        </p:nvSpPr>
        <p:spPr>
          <a:xfrm>
            <a:off x="13769009" y="9942290"/>
            <a:ext cx="3844207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 dirty="0">
                <a:solidFill>
                  <a:srgbClr val="901042"/>
                </a:solidFill>
                <a:latin typeface="Poppins"/>
                <a:ea typeface="Poppins"/>
                <a:cs typeface="Poppins"/>
                <a:sym typeface="Poppins"/>
              </a:rPr>
              <a:t>Menginovasi Penyelesaian Lestari </a:t>
            </a:r>
            <a:r>
              <a:rPr lang="en-US" sz="1600" b="1" i="0" dirty="0">
                <a:solidFill>
                  <a:srgbClr val="90104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endParaRPr sz="1600" b="1" i="0" dirty="0">
              <a:solidFill>
                <a:srgbClr val="90104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93697C-0A36-8448-A626-B68DF15EFB73}"/>
              </a:ext>
            </a:extLst>
          </p:cNvPr>
          <p:cNvGrpSpPr/>
          <p:nvPr userDrawn="1"/>
        </p:nvGrpSpPr>
        <p:grpSpPr>
          <a:xfrm>
            <a:off x="1007355" y="579439"/>
            <a:ext cx="3564645" cy="975792"/>
            <a:chOff x="385142" y="221630"/>
            <a:chExt cx="3564645" cy="975792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271F03D4-99F0-4408-235A-460C3547F272}"/>
                </a:ext>
              </a:extLst>
            </p:cNvPr>
            <p:cNvSpPr/>
            <p:nvPr userDrawn="1"/>
          </p:nvSpPr>
          <p:spPr>
            <a:xfrm>
              <a:off x="385142" y="221630"/>
              <a:ext cx="3196261" cy="975792"/>
            </a:xfrm>
            <a:custGeom>
              <a:avLst/>
              <a:gdLst/>
              <a:ahLst/>
              <a:cxnLst/>
              <a:rect l="l" t="t" r="r" b="b"/>
              <a:pathLst>
                <a:path w="3196261" h="975792">
                  <a:moveTo>
                    <a:pt x="0" y="0"/>
                  </a:moveTo>
                  <a:lnTo>
                    <a:pt x="3196261" y="0"/>
                  </a:lnTo>
                  <a:lnTo>
                    <a:pt x="3196261" y="975792"/>
                  </a:lnTo>
                  <a:lnTo>
                    <a:pt x="0" y="975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AutoShape 2">
              <a:extLst>
                <a:ext uri="{FF2B5EF4-FFF2-40B4-BE49-F238E27FC236}">
                  <a16:creationId xmlns:a16="http://schemas.microsoft.com/office/drawing/2014/main" id="{0D97B3FA-C1C1-B2AF-E1A2-D4BBD1AED221}"/>
                </a:ext>
              </a:extLst>
            </p:cNvPr>
            <p:cNvSpPr/>
            <p:nvPr userDrawn="1"/>
          </p:nvSpPr>
          <p:spPr>
            <a:xfrm flipV="1">
              <a:off x="3949787" y="278994"/>
              <a:ext cx="0" cy="861063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75DF31F-263A-8B82-806F-F2E019146C53}"/>
              </a:ext>
            </a:extLst>
          </p:cNvPr>
          <p:cNvSpPr txBox="1"/>
          <p:nvPr userDrawn="1"/>
        </p:nvSpPr>
        <p:spPr>
          <a:xfrm>
            <a:off x="17440937" y="9942290"/>
            <a:ext cx="847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47ED026-A5E8-475A-AFDA-A376AF1D73C7}" type="slidenum">
              <a:rPr lang="en-MY" sz="1600" b="1" smtClean="0">
                <a:solidFill>
                  <a:srgbClr val="C00000"/>
                </a:solidFill>
                <a:latin typeface="Arial Black" panose="020B0A04020102020204" pitchFamily="34" charset="0"/>
              </a:rPr>
              <a:pPr algn="ctr"/>
              <a:t>‹#›</a:t>
            </a:fld>
            <a:endParaRPr lang="en-MY" sz="1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22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E92B3-FF30-E7BC-42FB-28A5D973F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7A34FE-E80D-66DF-B43D-9D30B5B5E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E06649C1-AACE-A678-A32A-92E6A9BC07EA}"/>
              </a:ext>
            </a:extLst>
          </p:cNvPr>
          <p:cNvSpPr/>
          <p:nvPr/>
        </p:nvSpPr>
        <p:spPr>
          <a:xfrm>
            <a:off x="6688114" y="1564907"/>
            <a:ext cx="4911771" cy="1499523"/>
          </a:xfrm>
          <a:custGeom>
            <a:avLst/>
            <a:gdLst/>
            <a:ahLst/>
            <a:cxnLst/>
            <a:rect l="l" t="t" r="r" b="b"/>
            <a:pathLst>
              <a:path w="4911771" h="1499523">
                <a:moveTo>
                  <a:pt x="0" y="0"/>
                </a:moveTo>
                <a:lnTo>
                  <a:pt x="4911772" y="0"/>
                </a:lnTo>
                <a:lnTo>
                  <a:pt x="4911772" y="1499523"/>
                </a:lnTo>
                <a:lnTo>
                  <a:pt x="0" y="14995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2D908BF6-E8F7-4000-86D1-E353684406A1}"/>
              </a:ext>
            </a:extLst>
          </p:cNvPr>
          <p:cNvSpPr txBox="1"/>
          <p:nvPr/>
        </p:nvSpPr>
        <p:spPr>
          <a:xfrm>
            <a:off x="2365089" y="3932266"/>
            <a:ext cx="13792200" cy="3870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sv-SE" sz="3200" b="1" dirty="0" err="1"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Mesyuarat</a:t>
            </a:r>
            <a:r>
              <a:rPr lang="sv-SE" sz="3200" b="1" dirty="0"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 XXXX  Bil. X/2026</a:t>
            </a:r>
          </a:p>
          <a:p>
            <a:pPr algn="ctr">
              <a:lnSpc>
                <a:spcPct val="115000"/>
              </a:lnSpc>
            </a:pPr>
            <a:r>
              <a:rPr lang="sv-SE" sz="3200" b="1" dirty="0"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(</a:t>
            </a:r>
            <a:r>
              <a:rPr lang="sv-SE" sz="3200" b="1" dirty="0" err="1"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Tarikh</a:t>
            </a:r>
            <a:r>
              <a:rPr lang="sv-SE" sz="3200" b="1" dirty="0"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)</a:t>
            </a:r>
          </a:p>
          <a:p>
            <a:pPr algn="ctr">
              <a:lnSpc>
                <a:spcPct val="115000"/>
              </a:lnSpc>
            </a:pPr>
            <a:endParaRPr lang="sv-SE" sz="3200" b="1" dirty="0">
              <a:effectLst/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algn="ctr">
              <a:lnSpc>
                <a:spcPct val="115000"/>
              </a:lnSpc>
            </a:pPr>
            <a:r>
              <a:rPr lang="sv-SE" sz="3200" b="1" dirty="0"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Kertas Kerja Cadangan (Masukkan nama program)</a:t>
            </a:r>
          </a:p>
          <a:p>
            <a:pPr algn="ctr">
              <a:lnSpc>
                <a:spcPct val="115000"/>
              </a:lnSpc>
            </a:pPr>
            <a:endParaRPr lang="sv-SE" sz="3200" b="1" dirty="0">
              <a:effectLst/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algn="ctr">
              <a:lnSpc>
                <a:spcPct val="115000"/>
              </a:lnSpc>
            </a:pPr>
            <a:endParaRPr lang="en-MY" sz="3200" b="1" dirty="0">
              <a:latin typeface="Poppins" pitchFamily="2" charset="77"/>
              <a:ea typeface="Times New Roman" panose="02020603050405020304" pitchFamily="18" charset="0"/>
              <a:cs typeface="Poppins" pitchFamily="2" charset="77"/>
            </a:endParaRPr>
          </a:p>
          <a:p>
            <a:pPr algn="ctr">
              <a:lnSpc>
                <a:spcPct val="115000"/>
              </a:lnSpc>
            </a:pPr>
            <a:r>
              <a:rPr lang="en-MY" sz="2800" b="1" dirty="0" err="1"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Fakulti</a:t>
            </a:r>
            <a:r>
              <a:rPr lang="en-MY" sz="2800" b="1" dirty="0"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: (Masukkan nama </a:t>
            </a:r>
            <a:r>
              <a:rPr lang="en-MY" sz="2800" b="1" dirty="0" err="1"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fakulti</a:t>
            </a:r>
            <a:r>
              <a:rPr lang="en-MY" sz="2800" b="1" dirty="0"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D3316-1308-2B94-AFBB-C51267CA87A5}"/>
              </a:ext>
            </a:extLst>
          </p:cNvPr>
          <p:cNvSpPr txBox="1"/>
          <p:nvPr/>
        </p:nvSpPr>
        <p:spPr>
          <a:xfrm>
            <a:off x="13421251" y="9766942"/>
            <a:ext cx="4463084" cy="281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08"/>
              </a:lnSpc>
              <a:spcBef>
                <a:spcPct val="0"/>
              </a:spcBef>
            </a:pPr>
            <a:r>
              <a:rPr lang="en-US" sz="1720" b="1" i="1" spc="-86" dirty="0">
                <a:solidFill>
                  <a:srgbClr val="80808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Innovating Sustainable Solutions</a:t>
            </a:r>
          </a:p>
        </p:txBody>
      </p:sp>
    </p:spTree>
    <p:extLst>
      <p:ext uri="{BB962C8B-B14F-4D97-AF65-F5344CB8AC3E}">
        <p14:creationId xmlns:p14="http://schemas.microsoft.com/office/powerpoint/2010/main" val="3394961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8C55A5D5-BCDE-41B5-8DF9-0B788FDD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E6B9E54-B553-9336-BC24-C079699BA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660669"/>
              </p:ext>
            </p:extLst>
          </p:nvPr>
        </p:nvGraphicFramePr>
        <p:xfrm>
          <a:off x="579734" y="2629909"/>
          <a:ext cx="17325475" cy="600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0537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5654842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  <a:gridCol w="4590048">
                  <a:extLst>
                    <a:ext uri="{9D8B030D-6E8A-4147-A177-3AD203B41FA5}">
                      <a16:colId xmlns:a16="http://schemas.microsoft.com/office/drawing/2014/main" val="1532134075"/>
                    </a:ext>
                  </a:extLst>
                </a:gridCol>
                <a:gridCol w="4590048">
                  <a:extLst>
                    <a:ext uri="{9D8B030D-6E8A-4147-A177-3AD203B41FA5}">
                      <a16:colId xmlns:a16="http://schemas.microsoft.com/office/drawing/2014/main" val="339340126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</a:rPr>
                        <a:t>KOMPONEN PROGRAM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KOMPONEN SEMAKAN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</a:rPr>
                        <a:t>DESKRIPSI PERUBAHAN SEMAKAN KURIKULUM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4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j-lt"/>
                        </a:rPr>
                        <a:t>BERUBAH</a:t>
                      </a:r>
                      <a:endParaRPr sz="20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j-lt"/>
                        </a:rPr>
                        <a:t>TIDAK BERUBAH</a:t>
                      </a:r>
                      <a:endParaRPr sz="20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3256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Nama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Nama Program (BM &amp; BI)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Nama </a:t>
                      </a:r>
                      <a:r>
                        <a:rPr lang="en-US" sz="1600" b="1" dirty="0" err="1">
                          <a:latin typeface="+mj-lt"/>
                        </a:rPr>
                        <a:t>Penganugerahan</a:t>
                      </a:r>
                      <a:r>
                        <a:rPr lang="en-US" sz="1600" b="1" dirty="0">
                          <a:latin typeface="+mj-lt"/>
                        </a:rPr>
                        <a:t> (BM &amp; BI)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Kod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National Education Code (NEC)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Kod</a:t>
                      </a:r>
                      <a:r>
                        <a:rPr lang="en-US" sz="1600" b="1" dirty="0">
                          <a:latin typeface="+mj-lt"/>
                        </a:rPr>
                        <a:t> Program (</a:t>
                      </a:r>
                      <a:r>
                        <a:rPr lang="en-US" sz="1600" b="1" dirty="0" err="1">
                          <a:latin typeface="+mj-lt"/>
                        </a:rPr>
                        <a:t>Dalaman</a:t>
                      </a:r>
                      <a:r>
                        <a:rPr lang="en-US" sz="1600" b="1" dirty="0">
                          <a:latin typeface="+mj-lt"/>
                        </a:rPr>
                        <a:t>)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Lokasi/</a:t>
                      </a:r>
                      <a:r>
                        <a:rPr lang="en-US" sz="1600" b="1" dirty="0" err="1">
                          <a:latin typeface="+mj-lt"/>
                        </a:rPr>
                        <a:t>Entiti</a:t>
                      </a:r>
                      <a:r>
                        <a:rPr lang="en-US" sz="1600" b="1" dirty="0">
                          <a:latin typeface="+mj-lt"/>
                        </a:rPr>
                        <a:t> Akademik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Lokasi </a:t>
                      </a:r>
                      <a:r>
                        <a:rPr lang="en-US" sz="1600" b="1" dirty="0" err="1">
                          <a:latin typeface="+mj-lt"/>
                        </a:rPr>
                        <a:t>Penawaran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923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Entiti</a:t>
                      </a:r>
                      <a:r>
                        <a:rPr lang="en-US" sz="1600" b="1" dirty="0">
                          <a:latin typeface="+mj-lt"/>
                        </a:rPr>
                        <a:t> Akademik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06379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PEO dan PLO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Kandungan</a:t>
                      </a:r>
                      <a:r>
                        <a:rPr lang="en-US" sz="1600" b="1" dirty="0">
                          <a:latin typeface="+mj-lt"/>
                        </a:rPr>
                        <a:t> dan </a:t>
                      </a:r>
                      <a:r>
                        <a:rPr lang="en-US" sz="1600" b="1" dirty="0" err="1">
                          <a:latin typeface="+mj-lt"/>
                        </a:rPr>
                        <a:t>Bilangan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Penyataan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7774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Struktur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Kuriklum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a) </a:t>
                      </a:r>
                      <a:r>
                        <a:rPr lang="en-US" sz="1600" b="1" dirty="0" err="1">
                          <a:latin typeface="+mj-lt"/>
                        </a:rPr>
                        <a:t>Tempoh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Pengajian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69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b) </a:t>
                      </a:r>
                      <a:r>
                        <a:rPr lang="en-US" sz="1600" b="1" dirty="0" err="1">
                          <a:latin typeface="+mj-lt"/>
                        </a:rPr>
                        <a:t>Kaedah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Penawaran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267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6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c) Mod </a:t>
                      </a:r>
                      <a:r>
                        <a:rPr lang="en-US" sz="1600" b="1" dirty="0" err="1">
                          <a:latin typeface="+mj-lt"/>
                        </a:rPr>
                        <a:t>Penawaran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48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latin typeface="+mj-lt"/>
                        </a:rPr>
                        <a:t>d) </a:t>
                      </a:r>
                      <a:r>
                        <a:rPr lang="en-US" sz="1600" b="1" dirty="0" err="1">
                          <a:latin typeface="+mj-lt"/>
                        </a:rPr>
                        <a:t>Jumlah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Kredit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Keseluruhan</a:t>
                      </a:r>
                      <a:endParaRPr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91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+mj-lt"/>
                        </a:rPr>
                        <a:t>Maklumat </a:t>
                      </a:r>
                      <a:r>
                        <a:rPr lang="en-US" sz="1600" b="1" dirty="0" err="1">
                          <a:latin typeface="+mj-lt"/>
                        </a:rPr>
                        <a:t>Kursus</a:t>
                      </a:r>
                      <a:endParaRPr lang="en-US" sz="1600" b="1" dirty="0">
                        <a:latin typeface="+mj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11811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600" b="1" dirty="0" err="1">
                          <a:latin typeface="+mj-lt"/>
                        </a:rPr>
                        <a:t>Perubahan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kepada</a:t>
                      </a:r>
                      <a:r>
                        <a:rPr lang="en-US" sz="1600" b="1" dirty="0">
                          <a:latin typeface="+mj-lt"/>
                        </a:rPr>
                        <a:t> Hasil </a:t>
                      </a:r>
                      <a:r>
                        <a:rPr lang="en-US" sz="1600" b="1" dirty="0" err="1">
                          <a:latin typeface="+mj-lt"/>
                        </a:rPr>
                        <a:t>Pembelajaran</a:t>
                      </a:r>
                      <a:r>
                        <a:rPr lang="en-US" sz="1600" b="1" dirty="0">
                          <a:latin typeface="+mj-lt"/>
                        </a:rPr>
                        <a:t> </a:t>
                      </a:r>
                      <a:r>
                        <a:rPr lang="en-US" sz="1600" b="1" dirty="0" err="1">
                          <a:latin typeface="+mj-lt"/>
                        </a:rPr>
                        <a:t>Kursus</a:t>
                      </a:r>
                      <a:r>
                        <a:rPr lang="en-US" sz="1600" b="1" dirty="0">
                          <a:latin typeface="+mj-lt"/>
                        </a:rPr>
                        <a:t> (CLO)</a:t>
                      </a:r>
                      <a:endParaRPr sz="1600" b="1" dirty="0">
                        <a:latin typeface="+mj-lt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924219"/>
                  </a:ext>
                </a:extLst>
              </a:tr>
            </a:tbl>
          </a:graphicData>
        </a:graphic>
      </p:graphicFrame>
      <p:sp>
        <p:nvSpPr>
          <p:cNvPr id="4" name="Title 5">
            <a:extLst>
              <a:ext uri="{FF2B5EF4-FFF2-40B4-BE49-F238E27FC236}">
                <a16:creationId xmlns:a16="http://schemas.microsoft.com/office/drawing/2014/main" id="{1E099EA5-A5F1-2091-02C3-FFE37CA5DEA7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KOMPONEN/MAKLUMAT YANG DIUBAH DAN STRUKTUR KURIKULUM BAHARU </a:t>
            </a:r>
          </a:p>
        </p:txBody>
      </p:sp>
    </p:spTree>
    <p:extLst>
      <p:ext uri="{BB962C8B-B14F-4D97-AF65-F5344CB8AC3E}">
        <p14:creationId xmlns:p14="http://schemas.microsoft.com/office/powerpoint/2010/main" val="1111461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36FAC3BC-A815-A5A5-2AC0-A01910F7B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1EB83F9-E8EC-6055-F508-1523875B9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496425"/>
              </p:ext>
            </p:extLst>
          </p:nvPr>
        </p:nvGraphicFramePr>
        <p:xfrm>
          <a:off x="601579" y="2760224"/>
          <a:ext cx="17325474" cy="594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579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1532134075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3393401268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3561014460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2349041440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2400" b="1" noProof="1"/>
                        <a:t>ELEMEN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2400" b="1" noProof="1"/>
                        <a:t>KOD KURSUS 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r>
                        <a:rPr lang="en-MY" sz="2400" b="1" noProof="1"/>
                        <a:t>NAMA KURSUS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2400" b="1" noProof="1"/>
                        <a:t>BILANGAN KREDIT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2400" b="1" noProof="1"/>
                        <a:t>PERATUS (%)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2400" b="1" noProof="1"/>
                        <a:t>ARAS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1800" b="1" dirty="0"/>
                        <a:t>REAL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43506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MY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849241"/>
                  </a:ext>
                </a:extLst>
              </a:tr>
              <a:tr h="37084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1800" b="1" dirty="0"/>
                        <a:t>IDEAL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6457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222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473172"/>
                  </a:ext>
                </a:extLst>
              </a:tr>
              <a:tr h="37084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1800" b="1" dirty="0"/>
                        <a:t>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0807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249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330806"/>
                  </a:ext>
                </a:extLst>
              </a:tr>
              <a:tr h="370840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lang="en-MY" sz="1800" b="1" dirty="0"/>
                        <a:t>POISE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9713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0851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MY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573938"/>
                  </a:ext>
                </a:extLst>
              </a:tr>
            </a:tbl>
          </a:graphicData>
        </a:graphic>
      </p:graphicFrame>
      <p:sp>
        <p:nvSpPr>
          <p:cNvPr id="5" name="Google Shape;237;p7">
            <a:extLst>
              <a:ext uri="{FF2B5EF4-FFF2-40B4-BE49-F238E27FC236}">
                <a16:creationId xmlns:a16="http://schemas.microsoft.com/office/drawing/2014/main" id="{CD05A613-4EF8-2116-F468-4EE3DA3DD2B5}"/>
              </a:ext>
            </a:extLst>
          </p:cNvPr>
          <p:cNvSpPr txBox="1">
            <a:spLocks/>
          </p:cNvSpPr>
          <p:nvPr/>
        </p:nvSpPr>
        <p:spPr>
          <a:xfrm>
            <a:off x="601579" y="8617584"/>
            <a:ext cx="7130143" cy="52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MY" sz="2000" noProof="1">
                <a:solidFill>
                  <a:schemeClr val="tx1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sym typeface="Tahoma"/>
              </a:rPr>
              <a:t>Nota : Hanya untuk program prasiswazah (UG) sahaja </a:t>
            </a:r>
            <a:endParaRPr lang="en-MY" noProof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DEF44CD8-6D98-9D7F-A804-5CD6A4C93817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PENERAPAN ELEMEN EXCEL</a:t>
            </a:r>
          </a:p>
        </p:txBody>
      </p:sp>
    </p:spTree>
    <p:extLst>
      <p:ext uri="{BB962C8B-B14F-4D97-AF65-F5344CB8AC3E}">
        <p14:creationId xmlns:p14="http://schemas.microsoft.com/office/powerpoint/2010/main" val="420872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8;p1">
            <a:extLst>
              <a:ext uri="{FF2B5EF4-FFF2-40B4-BE49-F238E27FC236}">
                <a16:creationId xmlns:a16="http://schemas.microsoft.com/office/drawing/2014/main" id="{9A2CEDEB-B13B-8BA0-F856-8B23D0B2A21E}"/>
              </a:ext>
            </a:extLst>
          </p:cNvPr>
          <p:cNvSpPr txBox="1"/>
          <p:nvPr/>
        </p:nvSpPr>
        <p:spPr>
          <a:xfrm flipH="1">
            <a:off x="4733226" y="504268"/>
            <a:ext cx="16906059" cy="569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a typeface="Anton"/>
                <a:cs typeface="Anton"/>
                <a:sym typeface="Anton"/>
              </a:rPr>
              <a:t>PELAKSANAAN EXCEL – REAL </a:t>
            </a:r>
            <a:r>
              <a:rPr lang="en-US" sz="2000" b="1" dirty="0">
                <a:ea typeface="Anton"/>
                <a:cs typeface="Anton"/>
                <a:sym typeface="Anton"/>
              </a:rPr>
              <a:t>(</a:t>
            </a:r>
            <a:r>
              <a:rPr lang="en-US" sz="2000" b="1" dirty="0" err="1">
                <a:ea typeface="Anton"/>
                <a:cs typeface="Anton"/>
                <a:sym typeface="Anton"/>
              </a:rPr>
              <a:t>Terpakai</a:t>
            </a:r>
            <a:r>
              <a:rPr lang="en-US" sz="2000" b="1" dirty="0">
                <a:ea typeface="Anton"/>
                <a:cs typeface="Anton"/>
                <a:sym typeface="Anton"/>
              </a:rPr>
              <a:t> </a:t>
            </a:r>
            <a:r>
              <a:rPr lang="en-US" sz="2000" b="1" dirty="0" err="1">
                <a:ea typeface="Anton"/>
                <a:cs typeface="Anton"/>
                <a:sym typeface="Anton"/>
              </a:rPr>
              <a:t>untuk</a:t>
            </a:r>
            <a:r>
              <a:rPr lang="en-US" sz="2000" b="1" dirty="0">
                <a:ea typeface="Anton"/>
                <a:cs typeface="Anton"/>
                <a:sym typeface="Anton"/>
              </a:rPr>
              <a:t> program UG </a:t>
            </a:r>
            <a:r>
              <a:rPr lang="en-US" sz="2000" b="1" dirty="0" err="1">
                <a:ea typeface="Anton"/>
                <a:cs typeface="Anton"/>
                <a:sym typeface="Anton"/>
              </a:rPr>
              <a:t>shj</a:t>
            </a:r>
            <a:r>
              <a:rPr lang="en-US" sz="2000" b="1" dirty="0">
                <a:ea typeface="Anton"/>
                <a:cs typeface="Anton"/>
                <a:sym typeface="Anton"/>
              </a:rPr>
              <a:t>)</a:t>
            </a:r>
            <a:endParaRPr sz="2000" b="1" dirty="0">
              <a:ea typeface="Anton"/>
              <a:cs typeface="Anton"/>
              <a:sym typeface="Anton"/>
            </a:endParaRPr>
          </a:p>
        </p:txBody>
      </p:sp>
      <p:grpSp>
        <p:nvGrpSpPr>
          <p:cNvPr id="3" name="Google Shape;398;p1">
            <a:extLst>
              <a:ext uri="{FF2B5EF4-FFF2-40B4-BE49-F238E27FC236}">
                <a16:creationId xmlns:a16="http://schemas.microsoft.com/office/drawing/2014/main" id="{4EB362EF-F777-27BA-E68E-155F7952DD0B}"/>
              </a:ext>
            </a:extLst>
          </p:cNvPr>
          <p:cNvGrpSpPr/>
          <p:nvPr/>
        </p:nvGrpSpPr>
        <p:grpSpPr>
          <a:xfrm>
            <a:off x="1324113" y="3954162"/>
            <a:ext cx="15388665" cy="6415728"/>
            <a:chOff x="486" y="382267"/>
            <a:chExt cx="10426515" cy="4597970"/>
          </a:xfrm>
        </p:grpSpPr>
        <p:sp>
          <p:nvSpPr>
            <p:cNvPr id="4" name="Google Shape;399;p1">
              <a:extLst>
                <a:ext uri="{FF2B5EF4-FFF2-40B4-BE49-F238E27FC236}">
                  <a16:creationId xmlns:a16="http://schemas.microsoft.com/office/drawing/2014/main" id="{33BA02C4-85B8-F6F4-6A5D-159E73870D30}"/>
                </a:ext>
              </a:extLst>
            </p:cNvPr>
            <p:cNvSpPr/>
            <p:nvPr/>
          </p:nvSpPr>
          <p:spPr>
            <a:xfrm rot="5400000">
              <a:off x="479754" y="2361528"/>
              <a:ext cx="1443626" cy="24021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95295C"/>
            </a:solidFill>
            <a:ln w="25400" cap="flat" cmpd="sng">
              <a:solidFill>
                <a:srgbClr val="9529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5" name="Google Shape;400;p1">
              <a:extLst>
                <a:ext uri="{FF2B5EF4-FFF2-40B4-BE49-F238E27FC236}">
                  <a16:creationId xmlns:a16="http://schemas.microsoft.com/office/drawing/2014/main" id="{3044B302-DD9F-5CAF-C7AF-FFBE0A13A8ED}"/>
                </a:ext>
              </a:extLst>
            </p:cNvPr>
            <p:cNvSpPr/>
            <p:nvPr/>
          </p:nvSpPr>
          <p:spPr>
            <a:xfrm>
              <a:off x="238776" y="3079257"/>
              <a:ext cx="2168685" cy="19009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6" name="Google Shape;401;p1">
              <a:extLst>
                <a:ext uri="{FF2B5EF4-FFF2-40B4-BE49-F238E27FC236}">
                  <a16:creationId xmlns:a16="http://schemas.microsoft.com/office/drawing/2014/main" id="{EED1F194-9BEF-BE20-134D-F723396A23FB}"/>
                </a:ext>
              </a:extLst>
            </p:cNvPr>
            <p:cNvSpPr txBox="1"/>
            <p:nvPr/>
          </p:nvSpPr>
          <p:spPr>
            <a:xfrm>
              <a:off x="238776" y="3079257"/>
              <a:ext cx="2168685" cy="19009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lnSpc>
                  <a:spcPct val="90000"/>
                </a:lnSpc>
                <a:buSzPts val="1600"/>
              </a:pPr>
              <a:endParaRPr sz="2100" dirty="0"/>
            </a:p>
          </p:txBody>
        </p:sp>
        <p:sp>
          <p:nvSpPr>
            <p:cNvPr id="7" name="Google Shape;402;p1">
              <a:extLst>
                <a:ext uri="{FF2B5EF4-FFF2-40B4-BE49-F238E27FC236}">
                  <a16:creationId xmlns:a16="http://schemas.microsoft.com/office/drawing/2014/main" id="{87F512B5-CC9A-3356-F09B-E07DF7D58BB2}"/>
                </a:ext>
              </a:extLst>
            </p:cNvPr>
            <p:cNvSpPr/>
            <p:nvPr/>
          </p:nvSpPr>
          <p:spPr>
            <a:xfrm>
              <a:off x="1998276" y="2184678"/>
              <a:ext cx="409185" cy="409185"/>
            </a:xfrm>
            <a:prstGeom prst="triangle">
              <a:avLst>
                <a:gd name="adj" fmla="val 100000"/>
              </a:avLst>
            </a:prstGeom>
            <a:solidFill>
              <a:srgbClr val="7D319F"/>
            </a:solidFill>
            <a:ln w="25400" cap="flat" cmpd="sng">
              <a:solidFill>
                <a:srgbClr val="7D319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8" name="Google Shape;403;p1">
              <a:extLst>
                <a:ext uri="{FF2B5EF4-FFF2-40B4-BE49-F238E27FC236}">
                  <a16:creationId xmlns:a16="http://schemas.microsoft.com/office/drawing/2014/main" id="{C823A7A0-0C1B-8547-CFE2-2BA1E6CA0A4B}"/>
                </a:ext>
              </a:extLst>
            </p:cNvPr>
            <p:cNvSpPr/>
            <p:nvPr/>
          </p:nvSpPr>
          <p:spPr>
            <a:xfrm rot="5400000">
              <a:off x="3137051" y="1573521"/>
              <a:ext cx="1443626" cy="24021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3948A9"/>
            </a:solidFill>
            <a:ln w="25400" cap="flat" cmpd="sng">
              <a:solidFill>
                <a:srgbClr val="3948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9" name="Google Shape;404;p1">
              <a:extLst>
                <a:ext uri="{FF2B5EF4-FFF2-40B4-BE49-F238E27FC236}">
                  <a16:creationId xmlns:a16="http://schemas.microsoft.com/office/drawing/2014/main" id="{E460DB83-1B4F-A0EF-B3B1-ED23093DCA86}"/>
                </a:ext>
              </a:extLst>
            </p:cNvPr>
            <p:cNvSpPr/>
            <p:nvPr/>
          </p:nvSpPr>
          <p:spPr>
            <a:xfrm>
              <a:off x="2883587" y="2352021"/>
              <a:ext cx="2168685" cy="2573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0" name="Google Shape;405;p1">
              <a:extLst>
                <a:ext uri="{FF2B5EF4-FFF2-40B4-BE49-F238E27FC236}">
                  <a16:creationId xmlns:a16="http://schemas.microsoft.com/office/drawing/2014/main" id="{036B291B-E482-2A44-B1D2-E2735B8FAFA8}"/>
                </a:ext>
              </a:extLst>
            </p:cNvPr>
            <p:cNvSpPr txBox="1"/>
            <p:nvPr/>
          </p:nvSpPr>
          <p:spPr>
            <a:xfrm>
              <a:off x="2883587" y="2352021"/>
              <a:ext cx="2168685" cy="2573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buSzPts val="1600"/>
              </a:pPr>
              <a:endParaRPr lang="en-US" sz="2700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1" name="Google Shape;406;p1">
              <a:extLst>
                <a:ext uri="{FF2B5EF4-FFF2-40B4-BE49-F238E27FC236}">
                  <a16:creationId xmlns:a16="http://schemas.microsoft.com/office/drawing/2014/main" id="{FFA806BC-5ED3-49B2-1772-1798053A29D8}"/>
                </a:ext>
              </a:extLst>
            </p:cNvPr>
            <p:cNvSpPr/>
            <p:nvPr/>
          </p:nvSpPr>
          <p:spPr>
            <a:xfrm>
              <a:off x="4734194" y="1524491"/>
              <a:ext cx="409185" cy="409185"/>
            </a:xfrm>
            <a:prstGeom prst="triangle">
              <a:avLst>
                <a:gd name="adj" fmla="val 100000"/>
              </a:avLst>
            </a:prstGeom>
            <a:solidFill>
              <a:srgbClr val="40B1B4"/>
            </a:solidFill>
            <a:ln w="25400" cap="flat" cmpd="sng">
              <a:solidFill>
                <a:srgbClr val="40B1B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2" name="Google Shape;407;p1">
              <a:extLst>
                <a:ext uri="{FF2B5EF4-FFF2-40B4-BE49-F238E27FC236}">
                  <a16:creationId xmlns:a16="http://schemas.microsoft.com/office/drawing/2014/main" id="{3127342E-4182-97DE-9B0D-1B07D44F54A7}"/>
                </a:ext>
              </a:extLst>
            </p:cNvPr>
            <p:cNvSpPr/>
            <p:nvPr/>
          </p:nvSpPr>
          <p:spPr>
            <a:xfrm rot="5400000">
              <a:off x="5789543" y="517527"/>
              <a:ext cx="1443626" cy="24021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4CBA62"/>
            </a:solidFill>
            <a:ln w="25400" cap="flat" cmpd="sng">
              <a:solidFill>
                <a:srgbClr val="4CBA6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3" name="Google Shape;408;p1">
              <a:extLst>
                <a:ext uri="{FF2B5EF4-FFF2-40B4-BE49-F238E27FC236}">
                  <a16:creationId xmlns:a16="http://schemas.microsoft.com/office/drawing/2014/main" id="{3670FF44-1868-FA5B-9ABE-B861F3E88820}"/>
                </a:ext>
              </a:extLst>
            </p:cNvPr>
            <p:cNvSpPr/>
            <p:nvPr/>
          </p:nvSpPr>
          <p:spPr>
            <a:xfrm>
              <a:off x="5598457" y="1297313"/>
              <a:ext cx="1953920" cy="22882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4" name="Google Shape;409;p1">
              <a:extLst>
                <a:ext uri="{FF2B5EF4-FFF2-40B4-BE49-F238E27FC236}">
                  <a16:creationId xmlns:a16="http://schemas.microsoft.com/office/drawing/2014/main" id="{4FEDA29F-4EC6-3E52-20E4-4CDFC9BE6C47}"/>
                </a:ext>
              </a:extLst>
            </p:cNvPr>
            <p:cNvSpPr txBox="1"/>
            <p:nvPr/>
          </p:nvSpPr>
          <p:spPr>
            <a:xfrm>
              <a:off x="5598456" y="1297313"/>
              <a:ext cx="2426383" cy="22882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buSzPts val="1600"/>
              </a:pPr>
              <a:endParaRPr lang="en-SG" sz="24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buSzPts val="1600"/>
              </a:pPr>
              <a:endParaRPr lang="en-US" sz="2400" dirty="0"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>
                <a:buSzPts val="1600"/>
              </a:pPr>
              <a:endParaRPr lang="en-US" sz="2400" dirty="0"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>
                <a:buSzPts val="1600"/>
              </a:pPr>
              <a:endParaRPr sz="2400" dirty="0">
                <a:solidFill>
                  <a:srgbClr val="003300"/>
                </a:solidFill>
              </a:endParaRPr>
            </a:p>
          </p:txBody>
        </p:sp>
        <p:sp>
          <p:nvSpPr>
            <p:cNvPr id="15" name="Google Shape;410;p1">
              <a:extLst>
                <a:ext uri="{FF2B5EF4-FFF2-40B4-BE49-F238E27FC236}">
                  <a16:creationId xmlns:a16="http://schemas.microsoft.com/office/drawing/2014/main" id="{4F8E50FB-78F0-4E0B-AE7F-5C1BB00DD558}"/>
                </a:ext>
              </a:extLst>
            </p:cNvPr>
            <p:cNvSpPr/>
            <p:nvPr/>
          </p:nvSpPr>
          <p:spPr>
            <a:xfrm>
              <a:off x="7391347" y="382267"/>
              <a:ext cx="409185" cy="409185"/>
            </a:xfrm>
            <a:prstGeom prst="triangle">
              <a:avLst>
                <a:gd name="adj" fmla="val 100000"/>
              </a:avLst>
            </a:prstGeom>
            <a:solidFill>
              <a:srgbClr val="99BD5B"/>
            </a:solidFill>
            <a:ln w="25400" cap="flat" cmpd="sng">
              <a:solidFill>
                <a:srgbClr val="99BD5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6" name="Google Shape;411;p1">
              <a:extLst>
                <a:ext uri="{FF2B5EF4-FFF2-40B4-BE49-F238E27FC236}">
                  <a16:creationId xmlns:a16="http://schemas.microsoft.com/office/drawing/2014/main" id="{8F015E52-8159-F3E0-0A35-30860D66FBB9}"/>
                </a:ext>
              </a:extLst>
            </p:cNvPr>
            <p:cNvSpPr/>
            <p:nvPr/>
          </p:nvSpPr>
          <p:spPr>
            <a:xfrm rot="5400000">
              <a:off x="8504107" y="60749"/>
              <a:ext cx="1443626" cy="2402162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BE986C"/>
            </a:solidFill>
            <a:ln w="25400" cap="flat" cmpd="sng">
              <a:solidFill>
                <a:srgbClr val="BE98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7" name="Google Shape;412;p1">
              <a:extLst>
                <a:ext uri="{FF2B5EF4-FFF2-40B4-BE49-F238E27FC236}">
                  <a16:creationId xmlns:a16="http://schemas.microsoft.com/office/drawing/2014/main" id="{16BDFBFE-9C6B-99A1-42A9-D7F647718ACB}"/>
                </a:ext>
              </a:extLst>
            </p:cNvPr>
            <p:cNvSpPr/>
            <p:nvPr/>
          </p:nvSpPr>
          <p:spPr>
            <a:xfrm>
              <a:off x="8300325" y="803471"/>
              <a:ext cx="1587672" cy="1132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endParaRPr sz="2100"/>
            </a:p>
          </p:txBody>
        </p:sp>
        <p:sp>
          <p:nvSpPr>
            <p:cNvPr id="18" name="Google Shape;413;p1">
              <a:extLst>
                <a:ext uri="{FF2B5EF4-FFF2-40B4-BE49-F238E27FC236}">
                  <a16:creationId xmlns:a16="http://schemas.microsoft.com/office/drawing/2014/main" id="{172417E5-9933-72AE-DB6D-6B55A0501F83}"/>
                </a:ext>
              </a:extLst>
            </p:cNvPr>
            <p:cNvSpPr txBox="1"/>
            <p:nvPr/>
          </p:nvSpPr>
          <p:spPr>
            <a:xfrm>
              <a:off x="8300325" y="803471"/>
              <a:ext cx="1587672" cy="1132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>
                <a:buSzPts val="1600"/>
              </a:pPr>
              <a:endParaRPr sz="2400" dirty="0"/>
            </a:p>
          </p:txBody>
        </p:sp>
      </p:grpSp>
      <p:sp>
        <p:nvSpPr>
          <p:cNvPr id="19" name="Google Shape;414;p1">
            <a:extLst>
              <a:ext uri="{FF2B5EF4-FFF2-40B4-BE49-F238E27FC236}">
                <a16:creationId xmlns:a16="http://schemas.microsoft.com/office/drawing/2014/main" id="{BF6295A1-CA15-CB1D-A974-269C58254B41}"/>
              </a:ext>
            </a:extLst>
          </p:cNvPr>
          <p:cNvSpPr txBox="1"/>
          <p:nvPr/>
        </p:nvSpPr>
        <p:spPr>
          <a:xfrm>
            <a:off x="1575222" y="6321226"/>
            <a:ext cx="22221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Level 1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Research Oriented</a:t>
            </a:r>
            <a:endParaRPr sz="14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15;p1">
            <a:extLst>
              <a:ext uri="{FF2B5EF4-FFF2-40B4-BE49-F238E27FC236}">
                <a16:creationId xmlns:a16="http://schemas.microsoft.com/office/drawing/2014/main" id="{0E32639B-E7A6-AA22-6DA9-1BFF8F7C6162}"/>
              </a:ext>
            </a:extLst>
          </p:cNvPr>
          <p:cNvSpPr txBox="1"/>
          <p:nvPr/>
        </p:nvSpPr>
        <p:spPr>
          <a:xfrm>
            <a:off x="5394990" y="5534020"/>
            <a:ext cx="214947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Level 2</a:t>
            </a:r>
            <a:b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Research Immersion</a:t>
            </a:r>
            <a:endParaRPr sz="14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416;p1">
            <a:extLst>
              <a:ext uri="{FF2B5EF4-FFF2-40B4-BE49-F238E27FC236}">
                <a16:creationId xmlns:a16="http://schemas.microsoft.com/office/drawing/2014/main" id="{CEB69C7C-4535-0E30-5EC0-0E3D94C1FEA4}"/>
              </a:ext>
            </a:extLst>
          </p:cNvPr>
          <p:cNvSpPr txBox="1"/>
          <p:nvPr/>
        </p:nvSpPr>
        <p:spPr>
          <a:xfrm>
            <a:off x="9586249" y="4072320"/>
            <a:ext cx="23301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Level 3</a:t>
            </a:r>
            <a:b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Research Apprentice</a:t>
            </a:r>
            <a:endParaRPr sz="14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17;p1">
            <a:extLst>
              <a:ext uri="{FF2B5EF4-FFF2-40B4-BE49-F238E27FC236}">
                <a16:creationId xmlns:a16="http://schemas.microsoft.com/office/drawing/2014/main" id="{0FB53BB4-4BDB-BD2C-210B-871D3FBB064F}"/>
              </a:ext>
            </a:extLst>
          </p:cNvPr>
          <p:cNvSpPr txBox="1"/>
          <p:nvPr/>
        </p:nvSpPr>
        <p:spPr>
          <a:xfrm>
            <a:off x="13693882" y="3467254"/>
            <a:ext cx="222337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Level 4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Research Intensive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397;p1">
            <a:extLst>
              <a:ext uri="{FF2B5EF4-FFF2-40B4-BE49-F238E27FC236}">
                <a16:creationId xmlns:a16="http://schemas.microsoft.com/office/drawing/2014/main" id="{B950ED22-0559-97A9-5EDD-051B29624F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385060" y="2585297"/>
            <a:ext cx="1658788" cy="967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571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EA73DE-8F33-26E3-B25F-D1C04DD4F8F3}"/>
              </a:ext>
            </a:extLst>
          </p:cNvPr>
          <p:cNvSpPr txBox="1"/>
          <p:nvPr/>
        </p:nvSpPr>
        <p:spPr>
          <a:xfrm>
            <a:off x="4769708" y="908793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ea typeface="Anton"/>
                <a:cs typeface="Anton"/>
                <a:sym typeface="Anton"/>
              </a:rPr>
              <a:t>PELAKSANAAN INTEGRASI ANTARA KURSUS</a:t>
            </a:r>
          </a:p>
        </p:txBody>
      </p:sp>
      <p:grpSp>
        <p:nvGrpSpPr>
          <p:cNvPr id="4" name="Google Shape;423;p2">
            <a:extLst>
              <a:ext uri="{FF2B5EF4-FFF2-40B4-BE49-F238E27FC236}">
                <a16:creationId xmlns:a16="http://schemas.microsoft.com/office/drawing/2014/main" id="{6C5FAEC3-2857-CE05-0714-A9E43207DC1B}"/>
              </a:ext>
            </a:extLst>
          </p:cNvPr>
          <p:cNvGrpSpPr/>
          <p:nvPr/>
        </p:nvGrpSpPr>
        <p:grpSpPr>
          <a:xfrm>
            <a:off x="1637751" y="3070427"/>
            <a:ext cx="14327179" cy="3453941"/>
            <a:chOff x="2896" y="388726"/>
            <a:chExt cx="11549381" cy="2073073"/>
          </a:xfrm>
        </p:grpSpPr>
        <p:sp>
          <p:nvSpPr>
            <p:cNvPr id="5" name="Google Shape;424;p2">
              <a:extLst>
                <a:ext uri="{FF2B5EF4-FFF2-40B4-BE49-F238E27FC236}">
                  <a16:creationId xmlns:a16="http://schemas.microsoft.com/office/drawing/2014/main" id="{1AC31AFB-327F-1A10-D161-D0B45D0CC5BE}"/>
                </a:ext>
              </a:extLst>
            </p:cNvPr>
            <p:cNvSpPr/>
            <p:nvPr/>
          </p:nvSpPr>
          <p:spPr>
            <a:xfrm>
              <a:off x="6532" y="1137808"/>
              <a:ext cx="1246987" cy="636437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9529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25;p2">
              <a:extLst>
                <a:ext uri="{FF2B5EF4-FFF2-40B4-BE49-F238E27FC236}">
                  <a16:creationId xmlns:a16="http://schemas.microsoft.com/office/drawing/2014/main" id="{B7166036-88B1-4B9E-7DB8-99B7DF4B2150}"/>
                </a:ext>
              </a:extLst>
            </p:cNvPr>
            <p:cNvSpPr txBox="1"/>
            <p:nvPr/>
          </p:nvSpPr>
          <p:spPr>
            <a:xfrm>
              <a:off x="2896" y="1202988"/>
              <a:ext cx="1217695" cy="4707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825" tIns="123825" rIns="123825" bIns="123825" anchor="t" anchorCtr="0">
              <a:noAutofit/>
            </a:bodyPr>
            <a:lstStyle/>
            <a:p>
              <a:pPr marL="0" marR="0" lvl="1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</a:pP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426;p2">
              <a:extLst>
                <a:ext uri="{FF2B5EF4-FFF2-40B4-BE49-F238E27FC236}">
                  <a16:creationId xmlns:a16="http://schemas.microsoft.com/office/drawing/2014/main" id="{335A7167-251C-E9D5-7BEB-BD3C09A633C4}"/>
                </a:ext>
              </a:extLst>
            </p:cNvPr>
            <p:cNvSpPr/>
            <p:nvPr/>
          </p:nvSpPr>
          <p:spPr>
            <a:xfrm>
              <a:off x="652534" y="1023863"/>
              <a:ext cx="1437936" cy="143793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444" y="84609"/>
                  </a:moveTo>
                  <a:lnTo>
                    <a:pt x="14531" y="82133"/>
                  </a:lnTo>
                  <a:cubicBezTo>
                    <a:pt x="21766" y="96997"/>
                    <a:pt x="35810" y="107386"/>
                    <a:pt x="52140" y="109955"/>
                  </a:cubicBezTo>
                  <a:cubicBezTo>
                    <a:pt x="68470" y="112525"/>
                    <a:pt x="85026" y="106950"/>
                    <a:pt x="96476" y="95026"/>
                  </a:cubicBezTo>
                  <a:lnTo>
                    <a:pt x="93359" y="92984"/>
                  </a:lnTo>
                  <a:lnTo>
                    <a:pt x="104668" y="89261"/>
                  </a:lnTo>
                  <a:lnTo>
                    <a:pt x="104403" y="100219"/>
                  </a:lnTo>
                  <a:lnTo>
                    <a:pt x="101283" y="98175"/>
                  </a:lnTo>
                  <a:lnTo>
                    <a:pt x="101283" y="98175"/>
                  </a:lnTo>
                  <a:cubicBezTo>
                    <a:pt x="88676" y="111807"/>
                    <a:pt x="70152" y="118338"/>
                    <a:pt x="51784" y="115624"/>
                  </a:cubicBezTo>
                  <a:cubicBezTo>
                    <a:pt x="33415" y="112911"/>
                    <a:pt x="17570" y="101304"/>
                    <a:pt x="9444" y="84609"/>
                  </a:cubicBezTo>
                  <a:close/>
                </a:path>
              </a:pathLst>
            </a:custGeom>
            <a:solidFill>
              <a:srgbClr val="95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27;p2">
              <a:extLst>
                <a:ext uri="{FF2B5EF4-FFF2-40B4-BE49-F238E27FC236}">
                  <a16:creationId xmlns:a16="http://schemas.microsoft.com/office/drawing/2014/main" id="{FE4A26B1-97FB-785A-0907-62BF22CABE9F}"/>
                </a:ext>
              </a:extLst>
            </p:cNvPr>
            <p:cNvSpPr/>
            <p:nvPr/>
          </p:nvSpPr>
          <p:spPr>
            <a:xfrm>
              <a:off x="361587" y="1683758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95295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28;p2">
              <a:extLst>
                <a:ext uri="{FF2B5EF4-FFF2-40B4-BE49-F238E27FC236}">
                  <a16:creationId xmlns:a16="http://schemas.microsoft.com/office/drawing/2014/main" id="{E2C395AB-6723-9FAD-5DB4-95B81C437CCB}"/>
                </a:ext>
              </a:extLst>
            </p:cNvPr>
            <p:cNvSpPr txBox="1"/>
            <p:nvPr/>
          </p:nvSpPr>
          <p:spPr>
            <a:xfrm>
              <a:off x="371592" y="1693763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1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429;p2">
              <a:extLst>
                <a:ext uri="{FF2B5EF4-FFF2-40B4-BE49-F238E27FC236}">
                  <a16:creationId xmlns:a16="http://schemas.microsoft.com/office/drawing/2014/main" id="{56A4D5D7-D140-7FBD-D7E3-3C630A2345F2}"/>
                </a:ext>
              </a:extLst>
            </p:cNvPr>
            <p:cNvSpPr/>
            <p:nvPr/>
          </p:nvSpPr>
          <p:spPr>
            <a:xfrm>
              <a:off x="1576353" y="1067795"/>
              <a:ext cx="1089013" cy="917162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89309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30;p2">
              <a:extLst>
                <a:ext uri="{FF2B5EF4-FFF2-40B4-BE49-F238E27FC236}">
                  <a16:creationId xmlns:a16="http://schemas.microsoft.com/office/drawing/2014/main" id="{2BE564F7-5AF5-C116-AB11-130D1A578396}"/>
                </a:ext>
              </a:extLst>
            </p:cNvPr>
            <p:cNvSpPr txBox="1"/>
            <p:nvPr/>
          </p:nvSpPr>
          <p:spPr>
            <a:xfrm>
              <a:off x="1597459" y="1285436"/>
              <a:ext cx="1046801" cy="678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825" tIns="123825" rIns="123825" bIns="123825" anchor="t" anchorCtr="0">
              <a:noAutofit/>
            </a:bodyPr>
            <a:lstStyle/>
            <a:p>
              <a:pPr marL="57150" marR="0" lvl="1" indent="-57150" algn="l" rtl="0">
                <a:lnSpc>
                  <a:spcPct val="90000"/>
                </a:lnSpc>
                <a:spcBef>
                  <a:spcPts val="13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Char char="•"/>
              </a:pPr>
              <a:endParaRPr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R="0" lvl="1" algn="l" rtl="0">
                <a:lnSpc>
                  <a:spcPct val="90000"/>
                </a:lnSpc>
                <a:spcBef>
                  <a:spcPts val="135"/>
                </a:spcBef>
                <a:spcAft>
                  <a:spcPts val="0"/>
                </a:spcAft>
                <a:buClr>
                  <a:srgbClr val="000000"/>
                </a:buClr>
                <a:buSzPts val="900"/>
              </a:pPr>
              <a:endParaRPr dirty="0"/>
            </a:p>
          </p:txBody>
        </p:sp>
        <p:sp>
          <p:nvSpPr>
            <p:cNvPr id="12" name="Google Shape;431;p2">
              <a:extLst>
                <a:ext uri="{FF2B5EF4-FFF2-40B4-BE49-F238E27FC236}">
                  <a16:creationId xmlns:a16="http://schemas.microsoft.com/office/drawing/2014/main" id="{0D767FF0-72BE-B22A-16AE-15DFBBC011BC}"/>
                </a:ext>
              </a:extLst>
            </p:cNvPr>
            <p:cNvSpPr/>
            <p:nvPr/>
          </p:nvSpPr>
          <p:spPr>
            <a:xfrm>
              <a:off x="2142166" y="388726"/>
              <a:ext cx="1602032" cy="1602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545" y="36386"/>
                  </a:moveTo>
                  <a:lnTo>
                    <a:pt x="8545" y="36386"/>
                  </a:lnTo>
                  <a:cubicBezTo>
                    <a:pt x="16418" y="19231"/>
                    <a:pt x="32323" y="7127"/>
                    <a:pt x="50956" y="4112"/>
                  </a:cubicBezTo>
                  <a:cubicBezTo>
                    <a:pt x="69589" y="1097"/>
                    <a:pt x="88499" y="7566"/>
                    <a:pt x="101381" y="21363"/>
                  </a:cubicBezTo>
                  <a:lnTo>
                    <a:pt x="104145" y="19460"/>
                  </a:lnTo>
                  <a:lnTo>
                    <a:pt x="104548" y="29347"/>
                  </a:lnTo>
                  <a:lnTo>
                    <a:pt x="94384" y="26177"/>
                  </a:lnTo>
                  <a:lnTo>
                    <a:pt x="97146" y="24277"/>
                  </a:lnTo>
                  <a:lnTo>
                    <a:pt x="97146" y="24277"/>
                  </a:lnTo>
                  <a:cubicBezTo>
                    <a:pt x="85329" y="11989"/>
                    <a:pt x="68201" y="6340"/>
                    <a:pt x="51392" y="9188"/>
                  </a:cubicBezTo>
                  <a:cubicBezTo>
                    <a:pt x="34584" y="12035"/>
                    <a:pt x="20271" y="23010"/>
                    <a:pt x="13161" y="38504"/>
                  </a:cubicBezTo>
                  <a:close/>
                </a:path>
              </a:pathLst>
            </a:custGeom>
            <a:solidFill>
              <a:srgbClr val="7D31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32;p2">
              <a:extLst>
                <a:ext uri="{FF2B5EF4-FFF2-40B4-BE49-F238E27FC236}">
                  <a16:creationId xmlns:a16="http://schemas.microsoft.com/office/drawing/2014/main" id="{96CF86D5-9CDB-4198-4A7A-99C24AB67CDD}"/>
                </a:ext>
              </a:extLst>
            </p:cNvPr>
            <p:cNvSpPr/>
            <p:nvPr/>
          </p:nvSpPr>
          <p:spPr>
            <a:xfrm>
              <a:off x="1852421" y="886268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89309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33;p2">
              <a:extLst>
                <a:ext uri="{FF2B5EF4-FFF2-40B4-BE49-F238E27FC236}">
                  <a16:creationId xmlns:a16="http://schemas.microsoft.com/office/drawing/2014/main" id="{9B93219B-15A8-E40F-9C23-405DA891F79A}"/>
                </a:ext>
              </a:extLst>
            </p:cNvPr>
            <p:cNvSpPr txBox="1"/>
            <p:nvPr/>
          </p:nvSpPr>
          <p:spPr>
            <a:xfrm>
              <a:off x="1862426" y="896273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2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434;p2">
              <a:extLst>
                <a:ext uri="{FF2B5EF4-FFF2-40B4-BE49-F238E27FC236}">
                  <a16:creationId xmlns:a16="http://schemas.microsoft.com/office/drawing/2014/main" id="{A4714AA0-B7D5-5C09-9119-347945998E05}"/>
                </a:ext>
              </a:extLst>
            </p:cNvPr>
            <p:cNvSpPr/>
            <p:nvPr/>
          </p:nvSpPr>
          <p:spPr>
            <a:xfrm>
              <a:off x="3034259" y="956955"/>
              <a:ext cx="1220624" cy="77911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4236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36;p2">
              <a:extLst>
                <a:ext uri="{FF2B5EF4-FFF2-40B4-BE49-F238E27FC236}">
                  <a16:creationId xmlns:a16="http://schemas.microsoft.com/office/drawing/2014/main" id="{0818ED4E-D2F1-D654-3A16-E800754176CE}"/>
                </a:ext>
              </a:extLst>
            </p:cNvPr>
            <p:cNvSpPr/>
            <p:nvPr/>
          </p:nvSpPr>
          <p:spPr>
            <a:xfrm>
              <a:off x="3646748" y="973389"/>
              <a:ext cx="1456985" cy="145698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063" y="87791"/>
                  </a:moveTo>
                  <a:lnTo>
                    <a:pt x="15919" y="85033"/>
                  </a:lnTo>
                  <a:lnTo>
                    <a:pt x="15919" y="85033"/>
                  </a:lnTo>
                  <a:cubicBezTo>
                    <a:pt x="24115" y="99466"/>
                    <a:pt x="38857" y="108972"/>
                    <a:pt x="55385" y="110483"/>
                  </a:cubicBezTo>
                  <a:cubicBezTo>
                    <a:pt x="71913" y="111994"/>
                    <a:pt x="88135" y="105318"/>
                    <a:pt x="98812" y="92611"/>
                  </a:cubicBezTo>
                  <a:lnTo>
                    <a:pt x="95613" y="90795"/>
                  </a:lnTo>
                  <a:lnTo>
                    <a:pt x="106509" y="86412"/>
                  </a:lnTo>
                  <a:lnTo>
                    <a:pt x="106943" y="97229"/>
                  </a:lnTo>
                  <a:lnTo>
                    <a:pt x="103740" y="95410"/>
                  </a:lnTo>
                  <a:lnTo>
                    <a:pt x="103740" y="95410"/>
                  </a:lnTo>
                  <a:cubicBezTo>
                    <a:pt x="92033" y="109872"/>
                    <a:pt x="73933" y="117612"/>
                    <a:pt x="55389" y="116088"/>
                  </a:cubicBezTo>
                  <a:cubicBezTo>
                    <a:pt x="36844" y="114563"/>
                    <a:pt x="20252" y="103971"/>
                    <a:pt x="11063" y="87791"/>
                  </a:cubicBezTo>
                  <a:close/>
                </a:path>
              </a:pathLst>
            </a:custGeom>
            <a:solidFill>
              <a:srgbClr val="394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37;p2">
              <a:extLst>
                <a:ext uri="{FF2B5EF4-FFF2-40B4-BE49-F238E27FC236}">
                  <a16:creationId xmlns:a16="http://schemas.microsoft.com/office/drawing/2014/main" id="{A71A450E-3419-EF84-D585-7003B9540262}"/>
                </a:ext>
              </a:extLst>
            </p:cNvPr>
            <p:cNvSpPr/>
            <p:nvPr/>
          </p:nvSpPr>
          <p:spPr>
            <a:xfrm>
              <a:off x="3376132" y="1683758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4236A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38;p2">
              <a:extLst>
                <a:ext uri="{FF2B5EF4-FFF2-40B4-BE49-F238E27FC236}">
                  <a16:creationId xmlns:a16="http://schemas.microsoft.com/office/drawing/2014/main" id="{84A626F3-FC4D-C387-BC16-42231A49520F}"/>
                </a:ext>
              </a:extLst>
            </p:cNvPr>
            <p:cNvSpPr txBox="1"/>
            <p:nvPr/>
          </p:nvSpPr>
          <p:spPr>
            <a:xfrm>
              <a:off x="3386137" y="1693763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3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39;p2">
              <a:extLst>
                <a:ext uri="{FF2B5EF4-FFF2-40B4-BE49-F238E27FC236}">
                  <a16:creationId xmlns:a16="http://schemas.microsoft.com/office/drawing/2014/main" id="{6ABE0C70-8881-F6FD-7EFE-240C69A775D3}"/>
                </a:ext>
              </a:extLst>
            </p:cNvPr>
            <p:cNvSpPr/>
            <p:nvPr/>
          </p:nvSpPr>
          <p:spPr>
            <a:xfrm>
              <a:off x="4577717" y="1057496"/>
              <a:ext cx="1153026" cy="79706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C83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1;p2">
              <a:extLst>
                <a:ext uri="{FF2B5EF4-FFF2-40B4-BE49-F238E27FC236}">
                  <a16:creationId xmlns:a16="http://schemas.microsoft.com/office/drawing/2014/main" id="{6CEB05D2-B94D-650E-6AB4-B4C9F053222F}"/>
                </a:ext>
              </a:extLst>
            </p:cNvPr>
            <p:cNvSpPr/>
            <p:nvPr/>
          </p:nvSpPr>
          <p:spPr>
            <a:xfrm>
              <a:off x="5172005" y="395645"/>
              <a:ext cx="1604843" cy="160484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804" y="35815"/>
                  </a:moveTo>
                  <a:cubicBezTo>
                    <a:pt x="16868" y="18744"/>
                    <a:pt x="32911" y="6816"/>
                    <a:pt x="51581" y="4009"/>
                  </a:cubicBezTo>
                  <a:cubicBezTo>
                    <a:pt x="70252" y="1201"/>
                    <a:pt x="89093" y="7885"/>
                    <a:pt x="101821" y="21830"/>
                  </a:cubicBezTo>
                  <a:lnTo>
                    <a:pt x="104601" y="19962"/>
                  </a:lnTo>
                  <a:lnTo>
                    <a:pt x="104893" y="29835"/>
                  </a:lnTo>
                  <a:lnTo>
                    <a:pt x="94784" y="26558"/>
                  </a:lnTo>
                  <a:lnTo>
                    <a:pt x="97562" y="24691"/>
                  </a:lnTo>
                  <a:lnTo>
                    <a:pt x="97562" y="24691"/>
                  </a:lnTo>
                  <a:cubicBezTo>
                    <a:pt x="85880" y="12264"/>
                    <a:pt x="68808" y="6419"/>
                    <a:pt x="51961" y="9079"/>
                  </a:cubicBezTo>
                  <a:cubicBezTo>
                    <a:pt x="35114" y="11738"/>
                    <a:pt x="20672" y="22559"/>
                    <a:pt x="13387" y="37980"/>
                  </a:cubicBezTo>
                  <a:close/>
                </a:path>
              </a:pathLst>
            </a:custGeom>
            <a:solidFill>
              <a:srgbClr val="40B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2;p2">
              <a:extLst>
                <a:ext uri="{FF2B5EF4-FFF2-40B4-BE49-F238E27FC236}">
                  <a16:creationId xmlns:a16="http://schemas.microsoft.com/office/drawing/2014/main" id="{A28E48E0-CF75-54AA-BEA6-BC0DB68B1738}"/>
                </a:ext>
              </a:extLst>
            </p:cNvPr>
            <p:cNvSpPr/>
            <p:nvPr/>
          </p:nvSpPr>
          <p:spPr>
            <a:xfrm>
              <a:off x="4885791" y="886697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3C83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3;p2">
              <a:extLst>
                <a:ext uri="{FF2B5EF4-FFF2-40B4-BE49-F238E27FC236}">
                  <a16:creationId xmlns:a16="http://schemas.microsoft.com/office/drawing/2014/main" id="{66A89E35-E9B0-566F-613D-0B452919E4D7}"/>
                </a:ext>
              </a:extLst>
            </p:cNvPr>
            <p:cNvSpPr txBox="1"/>
            <p:nvPr/>
          </p:nvSpPr>
          <p:spPr>
            <a:xfrm>
              <a:off x="4895796" y="896702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4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44;p2">
              <a:extLst>
                <a:ext uri="{FF2B5EF4-FFF2-40B4-BE49-F238E27FC236}">
                  <a16:creationId xmlns:a16="http://schemas.microsoft.com/office/drawing/2014/main" id="{D309C2A2-CADA-A5D8-ED22-51803A02527D}"/>
                </a:ext>
              </a:extLst>
            </p:cNvPr>
            <p:cNvSpPr/>
            <p:nvPr/>
          </p:nvSpPr>
          <p:spPr>
            <a:xfrm>
              <a:off x="6067629" y="962303"/>
              <a:ext cx="1227756" cy="79706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43B9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6;p2">
              <a:extLst>
                <a:ext uri="{FF2B5EF4-FFF2-40B4-BE49-F238E27FC236}">
                  <a16:creationId xmlns:a16="http://schemas.microsoft.com/office/drawing/2014/main" id="{1BA0FA9C-BA10-F4B1-4E63-5B03742A25D0}"/>
                </a:ext>
              </a:extLst>
            </p:cNvPr>
            <p:cNvSpPr/>
            <p:nvPr/>
          </p:nvSpPr>
          <p:spPr>
            <a:xfrm>
              <a:off x="6685382" y="992829"/>
              <a:ext cx="1430957" cy="143095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121" y="87758"/>
                  </a:moveTo>
                  <a:lnTo>
                    <a:pt x="16065" y="84950"/>
                  </a:lnTo>
                  <a:lnTo>
                    <a:pt x="16065" y="84950"/>
                  </a:lnTo>
                  <a:cubicBezTo>
                    <a:pt x="24217" y="99304"/>
                    <a:pt x="38866" y="108771"/>
                    <a:pt x="55302" y="110306"/>
                  </a:cubicBezTo>
                  <a:cubicBezTo>
                    <a:pt x="71737" y="111841"/>
                    <a:pt x="87886" y="105250"/>
                    <a:pt x="98555" y="92654"/>
                  </a:cubicBezTo>
                  <a:lnTo>
                    <a:pt x="95301" y="90806"/>
                  </a:lnTo>
                  <a:lnTo>
                    <a:pt x="106407" y="86354"/>
                  </a:lnTo>
                  <a:lnTo>
                    <a:pt x="106835" y="97356"/>
                  </a:lnTo>
                  <a:lnTo>
                    <a:pt x="103577" y="95506"/>
                  </a:lnTo>
                  <a:lnTo>
                    <a:pt x="103577" y="95506"/>
                  </a:lnTo>
                  <a:cubicBezTo>
                    <a:pt x="91857" y="109890"/>
                    <a:pt x="73795" y="117564"/>
                    <a:pt x="55306" y="116014"/>
                  </a:cubicBezTo>
                  <a:cubicBezTo>
                    <a:pt x="36817" y="114465"/>
                    <a:pt x="20284" y="103891"/>
                    <a:pt x="11121" y="87758"/>
                  </a:cubicBezTo>
                  <a:close/>
                </a:path>
              </a:pathLst>
            </a:custGeom>
            <a:solidFill>
              <a:srgbClr val="4CBA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7;p2">
              <a:extLst>
                <a:ext uri="{FF2B5EF4-FFF2-40B4-BE49-F238E27FC236}">
                  <a16:creationId xmlns:a16="http://schemas.microsoft.com/office/drawing/2014/main" id="{EA6BDE64-9A50-3396-2E0F-43F8FE536B69}"/>
                </a:ext>
              </a:extLst>
            </p:cNvPr>
            <p:cNvSpPr/>
            <p:nvPr/>
          </p:nvSpPr>
          <p:spPr>
            <a:xfrm>
              <a:off x="6413069" y="1683758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43B9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8;p2">
              <a:extLst>
                <a:ext uri="{FF2B5EF4-FFF2-40B4-BE49-F238E27FC236}">
                  <a16:creationId xmlns:a16="http://schemas.microsoft.com/office/drawing/2014/main" id="{2EF25EE6-4A83-A50C-C15A-0E3ACB1AF709}"/>
                </a:ext>
              </a:extLst>
            </p:cNvPr>
            <p:cNvSpPr txBox="1"/>
            <p:nvPr/>
          </p:nvSpPr>
          <p:spPr>
            <a:xfrm>
              <a:off x="6423074" y="1693763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5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449;p2">
              <a:extLst>
                <a:ext uri="{FF2B5EF4-FFF2-40B4-BE49-F238E27FC236}">
                  <a16:creationId xmlns:a16="http://schemas.microsoft.com/office/drawing/2014/main" id="{5E731A48-C3E2-6CC7-6548-E4A8DA078E70}"/>
                </a:ext>
              </a:extLst>
            </p:cNvPr>
            <p:cNvSpPr/>
            <p:nvPr/>
          </p:nvSpPr>
          <p:spPr>
            <a:xfrm>
              <a:off x="7618219" y="1057496"/>
              <a:ext cx="1100629" cy="79706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5BB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1;p2">
              <a:extLst>
                <a:ext uri="{FF2B5EF4-FFF2-40B4-BE49-F238E27FC236}">
                  <a16:creationId xmlns:a16="http://schemas.microsoft.com/office/drawing/2014/main" id="{ADDDEE5D-F9BC-FF54-BF7D-45F37F2EDD7B}"/>
                </a:ext>
              </a:extLst>
            </p:cNvPr>
            <p:cNvSpPr/>
            <p:nvPr/>
          </p:nvSpPr>
          <p:spPr>
            <a:xfrm>
              <a:off x="8171139" y="483337"/>
              <a:ext cx="1450436" cy="145043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078" y="32217"/>
                  </a:moveTo>
                  <a:lnTo>
                    <a:pt x="11078" y="32217"/>
                  </a:lnTo>
                  <a:cubicBezTo>
                    <a:pt x="20260" y="16049"/>
                    <a:pt x="36837" y="5461"/>
                    <a:pt x="55368" y="3930"/>
                  </a:cubicBezTo>
                  <a:cubicBezTo>
                    <a:pt x="73899" y="2399"/>
                    <a:pt x="91989" y="10123"/>
                    <a:pt x="103700" y="24566"/>
                  </a:cubicBezTo>
                  <a:lnTo>
                    <a:pt x="106916" y="22739"/>
                  </a:lnTo>
                  <a:lnTo>
                    <a:pt x="106484" y="33602"/>
                  </a:lnTo>
                  <a:lnTo>
                    <a:pt x="95536" y="29202"/>
                  </a:lnTo>
                  <a:lnTo>
                    <a:pt x="98748" y="27378"/>
                  </a:lnTo>
                  <a:lnTo>
                    <a:pt x="98748" y="27378"/>
                  </a:lnTo>
                  <a:cubicBezTo>
                    <a:pt x="88073" y="14698"/>
                    <a:pt x="71870" y="8044"/>
                    <a:pt x="55364" y="9561"/>
                  </a:cubicBezTo>
                  <a:cubicBezTo>
                    <a:pt x="38859" y="11078"/>
                    <a:pt x="24140" y="20574"/>
                    <a:pt x="15955" y="34987"/>
                  </a:cubicBezTo>
                  <a:close/>
                </a:path>
              </a:pathLst>
            </a:custGeom>
            <a:solidFill>
              <a:srgbClr val="99BD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2;p2">
              <a:extLst>
                <a:ext uri="{FF2B5EF4-FFF2-40B4-BE49-F238E27FC236}">
                  <a16:creationId xmlns:a16="http://schemas.microsoft.com/office/drawing/2014/main" id="{CAB44AFA-4102-FD00-D04B-99E26A9A5652}"/>
                </a:ext>
              </a:extLst>
            </p:cNvPr>
            <p:cNvSpPr/>
            <p:nvPr/>
          </p:nvSpPr>
          <p:spPr>
            <a:xfrm>
              <a:off x="7900095" y="886697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55BB5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3;p2">
              <a:extLst>
                <a:ext uri="{FF2B5EF4-FFF2-40B4-BE49-F238E27FC236}">
                  <a16:creationId xmlns:a16="http://schemas.microsoft.com/office/drawing/2014/main" id="{47106CC1-B5E7-006D-F76F-F0F741191D8C}"/>
                </a:ext>
              </a:extLst>
            </p:cNvPr>
            <p:cNvSpPr txBox="1"/>
            <p:nvPr/>
          </p:nvSpPr>
          <p:spPr>
            <a:xfrm>
              <a:off x="7910100" y="896702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6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454;p2">
              <a:extLst>
                <a:ext uri="{FF2B5EF4-FFF2-40B4-BE49-F238E27FC236}">
                  <a16:creationId xmlns:a16="http://schemas.microsoft.com/office/drawing/2014/main" id="{946CFAC1-45E2-B101-7275-D8DE44F7FB1B}"/>
                </a:ext>
              </a:extLst>
            </p:cNvPr>
            <p:cNvSpPr/>
            <p:nvPr/>
          </p:nvSpPr>
          <p:spPr>
            <a:xfrm>
              <a:off x="9081933" y="1057496"/>
              <a:ext cx="966379" cy="79706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A6BD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6;p2">
              <a:extLst>
                <a:ext uri="{FF2B5EF4-FFF2-40B4-BE49-F238E27FC236}">
                  <a16:creationId xmlns:a16="http://schemas.microsoft.com/office/drawing/2014/main" id="{2575CAF3-684D-92DE-636D-62FDDC4C8F59}"/>
                </a:ext>
              </a:extLst>
            </p:cNvPr>
            <p:cNvSpPr/>
            <p:nvPr/>
          </p:nvSpPr>
          <p:spPr>
            <a:xfrm>
              <a:off x="9559236" y="1003109"/>
              <a:ext cx="1389041" cy="138904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350" y="89600"/>
                  </a:moveTo>
                  <a:lnTo>
                    <a:pt x="17325" y="86510"/>
                  </a:lnTo>
                  <a:lnTo>
                    <a:pt x="17325" y="86510"/>
                  </a:lnTo>
                  <a:cubicBezTo>
                    <a:pt x="25955" y="100402"/>
                    <a:pt x="40806" y="109224"/>
                    <a:pt x="57134" y="110157"/>
                  </a:cubicBezTo>
                  <a:cubicBezTo>
                    <a:pt x="73462" y="111090"/>
                    <a:pt x="89221" y="104017"/>
                    <a:pt x="99377" y="91198"/>
                  </a:cubicBezTo>
                  <a:lnTo>
                    <a:pt x="95956" y="89429"/>
                  </a:lnTo>
                  <a:lnTo>
                    <a:pt x="107230" y="84414"/>
                  </a:lnTo>
                  <a:lnTo>
                    <a:pt x="108095" y="95705"/>
                  </a:lnTo>
                  <a:lnTo>
                    <a:pt x="104668" y="93933"/>
                  </a:lnTo>
                  <a:cubicBezTo>
                    <a:pt x="93500" y="108635"/>
                    <a:pt x="75813" y="116900"/>
                    <a:pt x="57370" y="116034"/>
                  </a:cubicBezTo>
                  <a:cubicBezTo>
                    <a:pt x="38928" y="115169"/>
                    <a:pt x="22092" y="105283"/>
                    <a:pt x="12350" y="89600"/>
                  </a:cubicBezTo>
                  <a:close/>
                </a:path>
              </a:pathLst>
            </a:custGeom>
            <a:solidFill>
              <a:srgbClr val="BE9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57;p2">
              <a:extLst>
                <a:ext uri="{FF2B5EF4-FFF2-40B4-BE49-F238E27FC236}">
                  <a16:creationId xmlns:a16="http://schemas.microsoft.com/office/drawing/2014/main" id="{AE8EA439-4D59-2746-62BE-3AA82C50B9B2}"/>
                </a:ext>
              </a:extLst>
            </p:cNvPr>
            <p:cNvSpPr/>
            <p:nvPr/>
          </p:nvSpPr>
          <p:spPr>
            <a:xfrm>
              <a:off x="9296684" y="1683758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A6BD5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8;p2">
              <a:extLst>
                <a:ext uri="{FF2B5EF4-FFF2-40B4-BE49-F238E27FC236}">
                  <a16:creationId xmlns:a16="http://schemas.microsoft.com/office/drawing/2014/main" id="{FB853A88-95AF-E215-1644-B6A6D8ADC410}"/>
                </a:ext>
              </a:extLst>
            </p:cNvPr>
            <p:cNvSpPr txBox="1"/>
            <p:nvPr/>
          </p:nvSpPr>
          <p:spPr>
            <a:xfrm>
              <a:off x="9306689" y="1693763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7</a:t>
              </a:r>
              <a:endPara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459;p2">
              <a:extLst>
                <a:ext uri="{FF2B5EF4-FFF2-40B4-BE49-F238E27FC236}">
                  <a16:creationId xmlns:a16="http://schemas.microsoft.com/office/drawing/2014/main" id="{06D04215-FB89-835D-29FA-2533AFF5F94F}"/>
                </a:ext>
              </a:extLst>
            </p:cNvPr>
            <p:cNvSpPr/>
            <p:nvPr/>
          </p:nvSpPr>
          <p:spPr>
            <a:xfrm>
              <a:off x="10531673" y="1014965"/>
              <a:ext cx="966379" cy="797061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BE98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1;p2">
              <a:extLst>
                <a:ext uri="{FF2B5EF4-FFF2-40B4-BE49-F238E27FC236}">
                  <a16:creationId xmlns:a16="http://schemas.microsoft.com/office/drawing/2014/main" id="{748ABC13-E82A-721D-4D0D-E1DEDA32F34E}"/>
                </a:ext>
              </a:extLst>
            </p:cNvPr>
            <p:cNvSpPr/>
            <p:nvPr/>
          </p:nvSpPr>
          <p:spPr>
            <a:xfrm>
              <a:off x="10693273" y="886697"/>
              <a:ext cx="859004" cy="341597"/>
            </a:xfrm>
            <a:prstGeom prst="roundRect">
              <a:avLst>
                <a:gd name="adj" fmla="val 10000"/>
              </a:avLst>
            </a:prstGeom>
            <a:solidFill>
              <a:srgbClr val="BE986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2;p2">
              <a:extLst>
                <a:ext uri="{FF2B5EF4-FFF2-40B4-BE49-F238E27FC236}">
                  <a16:creationId xmlns:a16="http://schemas.microsoft.com/office/drawing/2014/main" id="{EEAD720E-CF9A-FC90-A069-330CA931E110}"/>
                </a:ext>
              </a:extLst>
            </p:cNvPr>
            <p:cNvSpPr txBox="1"/>
            <p:nvPr/>
          </p:nvSpPr>
          <p:spPr>
            <a:xfrm>
              <a:off x="10703278" y="896702"/>
              <a:ext cx="838994" cy="3215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25" tIns="11425" rIns="171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SEM 8</a:t>
              </a:r>
              <a:endParaRPr/>
            </a:p>
          </p:txBody>
        </p:sp>
      </p:grpSp>
      <p:sp>
        <p:nvSpPr>
          <p:cNvPr id="40" name="Google Shape;484;p2">
            <a:extLst>
              <a:ext uri="{FF2B5EF4-FFF2-40B4-BE49-F238E27FC236}">
                <a16:creationId xmlns:a16="http://schemas.microsoft.com/office/drawing/2014/main" id="{2D9A908C-9B54-6807-2C04-91E5677A370F}"/>
              </a:ext>
            </a:extLst>
          </p:cNvPr>
          <p:cNvSpPr txBox="1"/>
          <p:nvPr/>
        </p:nvSpPr>
        <p:spPr>
          <a:xfrm>
            <a:off x="5062764" y="4715424"/>
            <a:ext cx="2359340" cy="32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Kemahiran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Praktikal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D3CD1C3-E6D9-CF47-148C-089C61C92F10}"/>
              </a:ext>
            </a:extLst>
          </p:cNvPr>
          <p:cNvGrpSpPr/>
          <p:nvPr/>
        </p:nvGrpSpPr>
        <p:grpSpPr>
          <a:xfrm>
            <a:off x="4018644" y="4017152"/>
            <a:ext cx="9839758" cy="3723355"/>
            <a:chOff x="2328531" y="1937579"/>
            <a:chExt cx="7793663" cy="3723355"/>
          </a:xfrm>
        </p:grpSpPr>
        <p:sp>
          <p:nvSpPr>
            <p:cNvPr id="71" name="Google Shape;472;p2">
              <a:extLst>
                <a:ext uri="{FF2B5EF4-FFF2-40B4-BE49-F238E27FC236}">
                  <a16:creationId xmlns:a16="http://schemas.microsoft.com/office/drawing/2014/main" id="{C243CFE9-B09B-2AF4-C1B3-2EE90696183C}"/>
                </a:ext>
              </a:extLst>
            </p:cNvPr>
            <p:cNvSpPr/>
            <p:nvPr/>
          </p:nvSpPr>
          <p:spPr>
            <a:xfrm>
              <a:off x="8467155" y="1937580"/>
              <a:ext cx="609994" cy="53666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499" y="90661"/>
                  </a:moveTo>
                  <a:lnTo>
                    <a:pt x="16867" y="87842"/>
                  </a:lnTo>
                  <a:lnTo>
                    <a:pt x="16867" y="87842"/>
                  </a:lnTo>
                  <a:cubicBezTo>
                    <a:pt x="25463" y="100579"/>
                    <a:pt x="39483" y="108836"/>
                    <a:pt x="55015" y="110308"/>
                  </a:cubicBezTo>
                  <a:cubicBezTo>
                    <a:pt x="70547" y="111780"/>
                    <a:pt x="85928" y="106310"/>
                    <a:pt x="96864" y="95424"/>
                  </a:cubicBezTo>
                  <a:lnTo>
                    <a:pt x="94086" y="93630"/>
                  </a:lnTo>
                  <a:lnTo>
                    <a:pt x="105318" y="89252"/>
                  </a:lnTo>
                  <a:lnTo>
                    <a:pt x="104213" y="100167"/>
                  </a:lnTo>
                  <a:lnTo>
                    <a:pt x="101423" y="98366"/>
                  </a:lnTo>
                  <a:cubicBezTo>
                    <a:pt x="89528" y="111004"/>
                    <a:pt x="72432" y="117509"/>
                    <a:pt x="55069" y="116004"/>
                  </a:cubicBezTo>
                  <a:cubicBezTo>
                    <a:pt x="37705" y="114500"/>
                    <a:pt x="22005" y="105153"/>
                    <a:pt x="12499" y="90661"/>
                  </a:cubicBezTo>
                  <a:close/>
                </a:path>
              </a:pathLst>
            </a:custGeom>
            <a:solidFill>
              <a:srgbClr val="C0AA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473;p2">
              <a:extLst>
                <a:ext uri="{FF2B5EF4-FFF2-40B4-BE49-F238E27FC236}">
                  <a16:creationId xmlns:a16="http://schemas.microsoft.com/office/drawing/2014/main" id="{B8F3080B-18AB-2473-C04F-CB445F527E2A}"/>
                </a:ext>
              </a:extLst>
            </p:cNvPr>
            <p:cNvSpPr/>
            <p:nvPr/>
          </p:nvSpPr>
          <p:spPr>
            <a:xfrm>
              <a:off x="9219210" y="1937579"/>
              <a:ext cx="609994" cy="53666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499" y="90661"/>
                  </a:moveTo>
                  <a:lnTo>
                    <a:pt x="16867" y="87842"/>
                  </a:lnTo>
                  <a:lnTo>
                    <a:pt x="16867" y="87842"/>
                  </a:lnTo>
                  <a:cubicBezTo>
                    <a:pt x="25463" y="100579"/>
                    <a:pt x="39483" y="108836"/>
                    <a:pt x="55015" y="110308"/>
                  </a:cubicBezTo>
                  <a:cubicBezTo>
                    <a:pt x="70547" y="111780"/>
                    <a:pt x="85928" y="106310"/>
                    <a:pt x="96864" y="95424"/>
                  </a:cubicBezTo>
                  <a:lnTo>
                    <a:pt x="94086" y="93630"/>
                  </a:lnTo>
                  <a:lnTo>
                    <a:pt x="105318" y="89252"/>
                  </a:lnTo>
                  <a:lnTo>
                    <a:pt x="104213" y="100167"/>
                  </a:lnTo>
                  <a:lnTo>
                    <a:pt x="101423" y="98366"/>
                  </a:lnTo>
                  <a:cubicBezTo>
                    <a:pt x="89528" y="111004"/>
                    <a:pt x="72432" y="117509"/>
                    <a:pt x="55069" y="116004"/>
                  </a:cubicBezTo>
                  <a:cubicBezTo>
                    <a:pt x="37705" y="114500"/>
                    <a:pt x="22005" y="105153"/>
                    <a:pt x="12499" y="90661"/>
                  </a:cubicBezTo>
                  <a:close/>
                </a:path>
              </a:pathLst>
            </a:custGeom>
            <a:solidFill>
              <a:srgbClr val="C0AA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" name="Google Shape;474;p2">
              <a:extLst>
                <a:ext uri="{FF2B5EF4-FFF2-40B4-BE49-F238E27FC236}">
                  <a16:creationId xmlns:a16="http://schemas.microsoft.com/office/drawing/2014/main" id="{D99F66D6-A343-F740-60E6-CF3FD25770E4}"/>
                </a:ext>
              </a:extLst>
            </p:cNvPr>
            <p:cNvGrpSpPr/>
            <p:nvPr/>
          </p:nvGrpSpPr>
          <p:grpSpPr>
            <a:xfrm>
              <a:off x="2365047" y="4699330"/>
              <a:ext cx="7685115" cy="938387"/>
              <a:chOff x="37027" y="714317"/>
              <a:chExt cx="7133885" cy="938387"/>
            </a:xfrm>
          </p:grpSpPr>
          <p:sp>
            <p:nvSpPr>
              <p:cNvPr id="78" name="Google Shape;476;p2">
                <a:extLst>
                  <a:ext uri="{FF2B5EF4-FFF2-40B4-BE49-F238E27FC236}">
                    <a16:creationId xmlns:a16="http://schemas.microsoft.com/office/drawing/2014/main" id="{208FD375-AD76-E943-B756-33440F2481B5}"/>
                  </a:ext>
                </a:extLst>
              </p:cNvPr>
              <p:cNvSpPr/>
              <p:nvPr/>
            </p:nvSpPr>
            <p:spPr>
              <a:xfrm>
                <a:off x="3934012" y="1030690"/>
                <a:ext cx="2825738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91651"/>
                    </a:lnTo>
                    <a:lnTo>
                      <a:pt x="120000" y="9165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Google Shape;477;p2">
                <a:extLst>
                  <a:ext uri="{FF2B5EF4-FFF2-40B4-BE49-F238E27FC236}">
                    <a16:creationId xmlns:a16="http://schemas.microsoft.com/office/drawing/2014/main" id="{16413C4C-7BC0-4BFB-9F69-0EE115DEF099}"/>
                  </a:ext>
                </a:extLst>
              </p:cNvPr>
              <p:cNvSpPr/>
              <p:nvPr/>
            </p:nvSpPr>
            <p:spPr>
              <a:xfrm>
                <a:off x="3934012" y="1030690"/>
                <a:ext cx="1790287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91651"/>
                    </a:lnTo>
                    <a:lnTo>
                      <a:pt x="120000" y="9165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Google Shape;478;p2">
                <a:extLst>
                  <a:ext uri="{FF2B5EF4-FFF2-40B4-BE49-F238E27FC236}">
                    <a16:creationId xmlns:a16="http://schemas.microsoft.com/office/drawing/2014/main" id="{339795C7-51EB-4CA3-85C1-E8E4ABA0FDF9}"/>
                  </a:ext>
                </a:extLst>
              </p:cNvPr>
              <p:cNvSpPr/>
              <p:nvPr/>
            </p:nvSpPr>
            <p:spPr>
              <a:xfrm>
                <a:off x="3934012" y="1030690"/>
                <a:ext cx="686545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91651"/>
                    </a:lnTo>
                    <a:lnTo>
                      <a:pt x="120000" y="9165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Google Shape;479;p2">
                <a:extLst>
                  <a:ext uri="{FF2B5EF4-FFF2-40B4-BE49-F238E27FC236}">
                    <a16:creationId xmlns:a16="http://schemas.microsoft.com/office/drawing/2014/main" id="{71F05D37-BE1E-B230-F6FC-C4B091D0E13D}"/>
                  </a:ext>
                </a:extLst>
              </p:cNvPr>
              <p:cNvSpPr/>
              <p:nvPr/>
            </p:nvSpPr>
            <p:spPr>
              <a:xfrm>
                <a:off x="3506521" y="1030690"/>
                <a:ext cx="427491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91651"/>
                    </a:lnTo>
                    <a:lnTo>
                      <a:pt x="0" y="91651"/>
                    </a:lnTo>
                    <a:lnTo>
                      <a:pt x="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Google Shape;480;p2">
                <a:extLst>
                  <a:ext uri="{FF2B5EF4-FFF2-40B4-BE49-F238E27FC236}">
                    <a16:creationId xmlns:a16="http://schemas.microsoft.com/office/drawing/2014/main" id="{9CABCA96-CE8C-4690-FDF1-6ED76867383D}"/>
                  </a:ext>
                </a:extLst>
              </p:cNvPr>
              <p:cNvSpPr/>
              <p:nvPr/>
            </p:nvSpPr>
            <p:spPr>
              <a:xfrm>
                <a:off x="2484065" y="1030690"/>
                <a:ext cx="1449947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91651"/>
                    </a:lnTo>
                    <a:lnTo>
                      <a:pt x="0" y="91651"/>
                    </a:lnTo>
                    <a:lnTo>
                      <a:pt x="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Google Shape;481;p2">
                <a:extLst>
                  <a:ext uri="{FF2B5EF4-FFF2-40B4-BE49-F238E27FC236}">
                    <a16:creationId xmlns:a16="http://schemas.microsoft.com/office/drawing/2014/main" id="{85C33FEB-3840-CF74-87E7-E0673F502E14}"/>
                  </a:ext>
                </a:extLst>
              </p:cNvPr>
              <p:cNvSpPr/>
              <p:nvPr/>
            </p:nvSpPr>
            <p:spPr>
              <a:xfrm>
                <a:off x="1512048" y="1030690"/>
                <a:ext cx="2421964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91651"/>
                    </a:lnTo>
                    <a:lnTo>
                      <a:pt x="0" y="91651"/>
                    </a:lnTo>
                    <a:lnTo>
                      <a:pt x="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Google Shape;482;p2">
                <a:extLst>
                  <a:ext uri="{FF2B5EF4-FFF2-40B4-BE49-F238E27FC236}">
                    <a16:creationId xmlns:a16="http://schemas.microsoft.com/office/drawing/2014/main" id="{70925713-77A4-D483-EBAE-68F48E2B5391}"/>
                  </a:ext>
                </a:extLst>
              </p:cNvPr>
              <p:cNvSpPr/>
              <p:nvPr/>
            </p:nvSpPr>
            <p:spPr>
              <a:xfrm>
                <a:off x="467440" y="1030690"/>
                <a:ext cx="3466571" cy="28501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91651"/>
                    </a:lnTo>
                    <a:lnTo>
                      <a:pt x="0" y="91651"/>
                    </a:lnTo>
                    <a:lnTo>
                      <a:pt x="0" y="120000"/>
                    </a:lnTo>
                  </a:path>
                </a:pathLst>
              </a:custGeom>
              <a:noFill/>
              <a:ln w="25400" cap="flat" cmpd="sng">
                <a:solidFill>
                  <a:srgbClr val="BF99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Google Shape;483;p2">
                <a:extLst>
                  <a:ext uri="{FF2B5EF4-FFF2-40B4-BE49-F238E27FC236}">
                    <a16:creationId xmlns:a16="http://schemas.microsoft.com/office/drawing/2014/main" id="{176B8AFF-2194-7D54-9F01-72B7457C1171}"/>
                  </a:ext>
                </a:extLst>
              </p:cNvPr>
              <p:cNvSpPr/>
              <p:nvPr/>
            </p:nvSpPr>
            <p:spPr>
              <a:xfrm>
                <a:off x="2557538" y="714317"/>
                <a:ext cx="2190112" cy="324049"/>
              </a:xfrm>
              <a:prstGeom prst="rect">
                <a:avLst/>
              </a:prstGeom>
              <a:solidFill>
                <a:srgbClr val="83203C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484;p2">
                <a:extLst>
                  <a:ext uri="{FF2B5EF4-FFF2-40B4-BE49-F238E27FC236}">
                    <a16:creationId xmlns:a16="http://schemas.microsoft.com/office/drawing/2014/main" id="{11324A4C-2FCB-BE09-A8FC-4E7C77F3ADFA}"/>
                  </a:ext>
                </a:extLst>
              </p:cNvPr>
              <p:cNvSpPr txBox="1"/>
              <p:nvPr/>
            </p:nvSpPr>
            <p:spPr>
              <a:xfrm>
                <a:off x="2541245" y="730411"/>
                <a:ext cx="2190112" cy="324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75" tIns="8875" rIns="8875" bIns="88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Kemahiran </a:t>
                </a:r>
                <a:r>
                  <a:rPr lang="en-US" sz="1400" b="0" i="0" u="none" strike="noStrike" cap="none" dirty="0" err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Praktikal</a:t>
                </a: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487;p2">
                <a:extLst>
                  <a:ext uri="{FF2B5EF4-FFF2-40B4-BE49-F238E27FC236}">
                    <a16:creationId xmlns:a16="http://schemas.microsoft.com/office/drawing/2014/main" id="{75FC4CC3-9B1C-2E21-7A15-D6E6AA026DB4}"/>
                  </a:ext>
                </a:extLst>
              </p:cNvPr>
              <p:cNvSpPr/>
              <p:nvPr/>
            </p:nvSpPr>
            <p:spPr>
              <a:xfrm>
                <a:off x="37027" y="1329635"/>
                <a:ext cx="898961" cy="292771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488;p2">
                <a:extLst>
                  <a:ext uri="{FF2B5EF4-FFF2-40B4-BE49-F238E27FC236}">
                    <a16:creationId xmlns:a16="http://schemas.microsoft.com/office/drawing/2014/main" id="{A18DA29C-657E-ABB6-DF3C-3948F7CCE66F}"/>
                  </a:ext>
                </a:extLst>
              </p:cNvPr>
              <p:cNvSpPr txBox="1"/>
              <p:nvPr/>
            </p:nvSpPr>
            <p:spPr>
              <a:xfrm>
                <a:off x="50326" y="1315003"/>
                <a:ext cx="898961" cy="2927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00" tIns="7600" rIns="7600" bIns="7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100" b="0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489;p2">
                <a:extLst>
                  <a:ext uri="{FF2B5EF4-FFF2-40B4-BE49-F238E27FC236}">
                    <a16:creationId xmlns:a16="http://schemas.microsoft.com/office/drawing/2014/main" id="{3B86BF9A-8B24-49D7-3231-02BB8074DA18}"/>
                  </a:ext>
                </a:extLst>
              </p:cNvPr>
              <p:cNvSpPr/>
              <p:nvPr/>
            </p:nvSpPr>
            <p:spPr>
              <a:xfrm>
                <a:off x="1124177" y="1315705"/>
                <a:ext cx="775742" cy="320631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490;p2">
                <a:extLst>
                  <a:ext uri="{FF2B5EF4-FFF2-40B4-BE49-F238E27FC236}">
                    <a16:creationId xmlns:a16="http://schemas.microsoft.com/office/drawing/2014/main" id="{C345ED47-F542-E3D8-F368-4C2295B61967}"/>
                  </a:ext>
                </a:extLst>
              </p:cNvPr>
              <p:cNvSpPr txBox="1"/>
              <p:nvPr/>
            </p:nvSpPr>
            <p:spPr>
              <a:xfrm>
                <a:off x="1132263" y="1315705"/>
                <a:ext cx="775742" cy="32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975" tIns="6975" rIns="6975" bIns="69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dirty="0"/>
              </a:p>
            </p:txBody>
          </p:sp>
          <p:sp>
            <p:nvSpPr>
              <p:cNvPr id="91" name="Google Shape;491;p2">
                <a:extLst>
                  <a:ext uri="{FF2B5EF4-FFF2-40B4-BE49-F238E27FC236}">
                    <a16:creationId xmlns:a16="http://schemas.microsoft.com/office/drawing/2014/main" id="{FF0F8582-3572-57A5-F73B-59F1ACAFBF57}"/>
                  </a:ext>
                </a:extLst>
              </p:cNvPr>
              <p:cNvSpPr/>
              <p:nvPr/>
            </p:nvSpPr>
            <p:spPr>
              <a:xfrm>
                <a:off x="2041326" y="1322447"/>
                <a:ext cx="999838" cy="320631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492;p2">
                <a:extLst>
                  <a:ext uri="{FF2B5EF4-FFF2-40B4-BE49-F238E27FC236}">
                    <a16:creationId xmlns:a16="http://schemas.microsoft.com/office/drawing/2014/main" id="{81CD6660-F68F-786B-39C2-DE8C68606413}"/>
                  </a:ext>
                </a:extLst>
              </p:cNvPr>
              <p:cNvSpPr txBox="1"/>
              <p:nvPr/>
            </p:nvSpPr>
            <p:spPr>
              <a:xfrm>
                <a:off x="2065287" y="1332073"/>
                <a:ext cx="999838" cy="32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00" tIns="7600" rIns="7600" bIns="7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100" b="0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493;p2">
                <a:extLst>
                  <a:ext uri="{FF2B5EF4-FFF2-40B4-BE49-F238E27FC236}">
                    <a16:creationId xmlns:a16="http://schemas.microsoft.com/office/drawing/2014/main" id="{092A6A69-6CF7-A44E-7205-2C3E4C19BE04}"/>
                  </a:ext>
                </a:extLst>
              </p:cNvPr>
              <p:cNvSpPr/>
              <p:nvPr/>
            </p:nvSpPr>
            <p:spPr>
              <a:xfrm>
                <a:off x="3109291" y="1315705"/>
                <a:ext cx="958906" cy="320631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494;p2">
                <a:extLst>
                  <a:ext uri="{FF2B5EF4-FFF2-40B4-BE49-F238E27FC236}">
                    <a16:creationId xmlns:a16="http://schemas.microsoft.com/office/drawing/2014/main" id="{00509943-EF12-0636-DDF7-A67CDD115BED}"/>
                  </a:ext>
                </a:extLst>
              </p:cNvPr>
              <p:cNvSpPr txBox="1"/>
              <p:nvPr/>
            </p:nvSpPr>
            <p:spPr>
              <a:xfrm>
                <a:off x="3126620" y="1324094"/>
                <a:ext cx="958906" cy="32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00" tIns="7600" rIns="7600" bIns="7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100" b="0" i="0" u="none" strike="noStrike" cap="none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495;p2">
                <a:extLst>
                  <a:ext uri="{FF2B5EF4-FFF2-40B4-BE49-F238E27FC236}">
                    <a16:creationId xmlns:a16="http://schemas.microsoft.com/office/drawing/2014/main" id="{D6FCB884-319D-C875-2504-ECF53419F87E}"/>
                  </a:ext>
                </a:extLst>
              </p:cNvPr>
              <p:cNvSpPr/>
              <p:nvPr/>
            </p:nvSpPr>
            <p:spPr>
              <a:xfrm>
                <a:off x="5234676" y="1315705"/>
                <a:ext cx="979247" cy="333088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496;p2">
                <a:extLst>
                  <a:ext uri="{FF2B5EF4-FFF2-40B4-BE49-F238E27FC236}">
                    <a16:creationId xmlns:a16="http://schemas.microsoft.com/office/drawing/2014/main" id="{B1BA3D84-59DD-ADAC-1232-BF701054CC46}"/>
                  </a:ext>
                </a:extLst>
              </p:cNvPr>
              <p:cNvSpPr txBox="1"/>
              <p:nvPr/>
            </p:nvSpPr>
            <p:spPr>
              <a:xfrm>
                <a:off x="5234676" y="1315705"/>
                <a:ext cx="979247" cy="3330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00" tIns="7600" rIns="7600" bIns="7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100" dirty="0"/>
              </a:p>
            </p:txBody>
          </p:sp>
          <p:sp>
            <p:nvSpPr>
              <p:cNvPr id="97" name="Google Shape;497;p2">
                <a:extLst>
                  <a:ext uri="{FF2B5EF4-FFF2-40B4-BE49-F238E27FC236}">
                    <a16:creationId xmlns:a16="http://schemas.microsoft.com/office/drawing/2014/main" id="{BBFFBE97-CA5F-8FBA-B9CA-276C29875EFD}"/>
                  </a:ext>
                </a:extLst>
              </p:cNvPr>
              <p:cNvSpPr/>
              <p:nvPr/>
            </p:nvSpPr>
            <p:spPr>
              <a:xfrm>
                <a:off x="6348589" y="1315705"/>
                <a:ext cx="822323" cy="334117"/>
              </a:xfrm>
              <a:prstGeom prst="rect">
                <a:avLst/>
              </a:prstGeom>
              <a:solidFill>
                <a:srgbClr val="BF996D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498;p2">
                <a:extLst>
                  <a:ext uri="{FF2B5EF4-FFF2-40B4-BE49-F238E27FC236}">
                    <a16:creationId xmlns:a16="http://schemas.microsoft.com/office/drawing/2014/main" id="{F0EBE513-859F-6FB2-B06B-AF50115DC0BF}"/>
                  </a:ext>
                </a:extLst>
              </p:cNvPr>
              <p:cNvSpPr txBox="1"/>
              <p:nvPr/>
            </p:nvSpPr>
            <p:spPr>
              <a:xfrm>
                <a:off x="6348589" y="1315705"/>
                <a:ext cx="822323" cy="3341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00" tIns="7600" rIns="7600" bIns="76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dirty="0"/>
              </a:p>
            </p:txBody>
          </p:sp>
        </p:grpSp>
        <p:sp>
          <p:nvSpPr>
            <p:cNvPr id="74" name="Google Shape;503;p2">
              <a:extLst>
                <a:ext uri="{FF2B5EF4-FFF2-40B4-BE49-F238E27FC236}">
                  <a16:creationId xmlns:a16="http://schemas.microsoft.com/office/drawing/2014/main" id="{62309424-988B-A3CB-54BB-B700B0EE847D}"/>
                </a:ext>
              </a:extLst>
            </p:cNvPr>
            <p:cNvSpPr/>
            <p:nvPr/>
          </p:nvSpPr>
          <p:spPr>
            <a:xfrm rot="10800000" flipH="1">
              <a:off x="2328531" y="4206760"/>
              <a:ext cx="2838892" cy="835910"/>
            </a:xfrm>
            <a:prstGeom prst="bentArrow">
              <a:avLst>
                <a:gd name="adj1" fmla="val 18640"/>
                <a:gd name="adj2" fmla="val 19912"/>
                <a:gd name="adj3" fmla="val 41536"/>
                <a:gd name="adj4" fmla="val 43750"/>
              </a:avLst>
            </a:prstGeom>
            <a:solidFill>
              <a:schemeClr val="accent1"/>
            </a:solidFill>
            <a:ln w="25400" cap="flat" cmpd="sng">
              <a:solidFill>
                <a:srgbClr val="370E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504;p2">
              <a:extLst>
                <a:ext uri="{FF2B5EF4-FFF2-40B4-BE49-F238E27FC236}">
                  <a16:creationId xmlns:a16="http://schemas.microsoft.com/office/drawing/2014/main" id="{6AA0AFC1-9112-EE7B-0B58-8F7223F8B9EB}"/>
                </a:ext>
              </a:extLst>
            </p:cNvPr>
            <p:cNvSpPr/>
            <p:nvPr/>
          </p:nvSpPr>
          <p:spPr>
            <a:xfrm rot="10800000">
              <a:off x="7357730" y="4206760"/>
              <a:ext cx="2764464" cy="835910"/>
            </a:xfrm>
            <a:prstGeom prst="bentArrow">
              <a:avLst>
                <a:gd name="adj1" fmla="val 18640"/>
                <a:gd name="adj2" fmla="val 19912"/>
                <a:gd name="adj3" fmla="val 41536"/>
                <a:gd name="adj4" fmla="val 43750"/>
              </a:avLst>
            </a:prstGeom>
            <a:solidFill>
              <a:schemeClr val="accent1"/>
            </a:solidFill>
            <a:ln w="25400" cap="flat" cmpd="sng">
              <a:solidFill>
                <a:srgbClr val="370E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493;p2">
              <a:extLst>
                <a:ext uri="{FF2B5EF4-FFF2-40B4-BE49-F238E27FC236}">
                  <a16:creationId xmlns:a16="http://schemas.microsoft.com/office/drawing/2014/main" id="{83E38C79-6677-ACEF-EF32-7225609771CC}"/>
                </a:ext>
              </a:extLst>
            </p:cNvPr>
            <p:cNvSpPr/>
            <p:nvPr/>
          </p:nvSpPr>
          <p:spPr>
            <a:xfrm>
              <a:off x="6839255" y="5293670"/>
              <a:ext cx="958906" cy="320631"/>
            </a:xfrm>
            <a:prstGeom prst="rect">
              <a:avLst/>
            </a:prstGeom>
            <a:solidFill>
              <a:srgbClr val="BF996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94;p2">
              <a:extLst>
                <a:ext uri="{FF2B5EF4-FFF2-40B4-BE49-F238E27FC236}">
                  <a16:creationId xmlns:a16="http://schemas.microsoft.com/office/drawing/2014/main" id="{B6F3AF4B-E335-780E-30A1-8DB99E9F1E57}"/>
                </a:ext>
              </a:extLst>
            </p:cNvPr>
            <p:cNvSpPr txBox="1"/>
            <p:nvPr/>
          </p:nvSpPr>
          <p:spPr>
            <a:xfrm>
              <a:off x="6792618" y="5340303"/>
              <a:ext cx="958906" cy="320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1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464;p2">
            <a:extLst>
              <a:ext uri="{FF2B5EF4-FFF2-40B4-BE49-F238E27FC236}">
                <a16:creationId xmlns:a16="http://schemas.microsoft.com/office/drawing/2014/main" id="{08AB45A0-67A5-9963-ADA6-5024EE8CD7B2}"/>
              </a:ext>
            </a:extLst>
          </p:cNvPr>
          <p:cNvGrpSpPr/>
          <p:nvPr/>
        </p:nvGrpSpPr>
        <p:grpSpPr>
          <a:xfrm>
            <a:off x="10924234" y="2221107"/>
            <a:ext cx="4973430" cy="808760"/>
            <a:chOff x="137" y="0"/>
            <a:chExt cx="2498373" cy="808760"/>
          </a:xfrm>
        </p:grpSpPr>
        <p:sp>
          <p:nvSpPr>
            <p:cNvPr id="100" name="Google Shape;465;p2">
              <a:extLst>
                <a:ext uri="{FF2B5EF4-FFF2-40B4-BE49-F238E27FC236}">
                  <a16:creationId xmlns:a16="http://schemas.microsoft.com/office/drawing/2014/main" id="{160305DD-3CEE-5259-47C1-644FA6401755}"/>
                </a:ext>
              </a:extLst>
            </p:cNvPr>
            <p:cNvSpPr/>
            <p:nvPr/>
          </p:nvSpPr>
          <p:spPr>
            <a:xfrm>
              <a:off x="187398" y="0"/>
              <a:ext cx="2123851" cy="80876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BC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66;p2">
              <a:extLst>
                <a:ext uri="{FF2B5EF4-FFF2-40B4-BE49-F238E27FC236}">
                  <a16:creationId xmlns:a16="http://schemas.microsoft.com/office/drawing/2014/main" id="{01DBBF8A-B960-E755-A382-96E80FC610B9}"/>
                </a:ext>
              </a:extLst>
            </p:cNvPr>
            <p:cNvSpPr/>
            <p:nvPr/>
          </p:nvSpPr>
          <p:spPr>
            <a:xfrm>
              <a:off x="137" y="242628"/>
              <a:ext cx="766827" cy="323504"/>
            </a:xfrm>
            <a:prstGeom prst="roundRect">
              <a:avLst>
                <a:gd name="adj" fmla="val 16667"/>
              </a:avLst>
            </a:prstGeom>
            <a:solidFill>
              <a:srgbClr val="95295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68;p2">
              <a:extLst>
                <a:ext uri="{FF2B5EF4-FFF2-40B4-BE49-F238E27FC236}">
                  <a16:creationId xmlns:a16="http://schemas.microsoft.com/office/drawing/2014/main" id="{B44084B3-B5CD-266F-2122-0C4D6F1A081A}"/>
                </a:ext>
              </a:extLst>
            </p:cNvPr>
            <p:cNvSpPr/>
            <p:nvPr/>
          </p:nvSpPr>
          <p:spPr>
            <a:xfrm>
              <a:off x="865910" y="242628"/>
              <a:ext cx="766827" cy="323504"/>
            </a:xfrm>
            <a:prstGeom prst="roundRect">
              <a:avLst>
                <a:gd name="adj" fmla="val 16667"/>
              </a:avLst>
            </a:prstGeom>
            <a:solidFill>
              <a:srgbClr val="40B1B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70;p2">
              <a:extLst>
                <a:ext uri="{FF2B5EF4-FFF2-40B4-BE49-F238E27FC236}">
                  <a16:creationId xmlns:a16="http://schemas.microsoft.com/office/drawing/2014/main" id="{85037664-F0E1-86C8-8742-4B29BE499E26}"/>
                </a:ext>
              </a:extLst>
            </p:cNvPr>
            <p:cNvSpPr/>
            <p:nvPr/>
          </p:nvSpPr>
          <p:spPr>
            <a:xfrm>
              <a:off x="1731683" y="242628"/>
              <a:ext cx="766827" cy="323504"/>
            </a:xfrm>
            <a:prstGeom prst="roundRect">
              <a:avLst>
                <a:gd name="adj" fmla="val 16667"/>
              </a:avLst>
            </a:prstGeom>
            <a:solidFill>
              <a:srgbClr val="BE986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501;p2">
            <a:extLst>
              <a:ext uri="{FF2B5EF4-FFF2-40B4-BE49-F238E27FC236}">
                <a16:creationId xmlns:a16="http://schemas.microsoft.com/office/drawing/2014/main" id="{BFCB76AF-F987-182F-46CB-60156755A194}"/>
              </a:ext>
            </a:extLst>
          </p:cNvPr>
          <p:cNvSpPr txBox="1"/>
          <p:nvPr/>
        </p:nvSpPr>
        <p:spPr>
          <a:xfrm>
            <a:off x="12061537" y="2036636"/>
            <a:ext cx="346335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FYP : UNIX - WBL</a:t>
            </a:r>
            <a:endParaRPr sz="12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8125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C4A54ACF-6C7C-85B3-0B51-A0C82EC43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B3655C-BF8A-959F-8F8E-3821DBAC4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972420"/>
              </p:ext>
            </p:extLst>
          </p:nvPr>
        </p:nvGraphicFramePr>
        <p:xfrm>
          <a:off x="601578" y="2666023"/>
          <a:ext cx="17325480" cy="4538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685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3654386638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1532134075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4012929237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1078584373"/>
                    </a:ext>
                  </a:extLst>
                </a:gridCol>
                <a:gridCol w="2165685">
                  <a:extLst>
                    <a:ext uri="{9D8B030D-6E8A-4147-A177-3AD203B41FA5}">
                      <a16:colId xmlns:a16="http://schemas.microsoft.com/office/drawing/2014/main" val="415084251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KATEGORI KURSUS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*KEPERLUAN STANDARD (%)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JUMLAH KREDIT SEDIA ADA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i-FI" sz="1800" dirty="0">
                          <a:latin typeface="+mn-lt"/>
                        </a:rPr>
                        <a:t>JUMLAH KREDIT KURSUS SELEPAS SEMAKAN KURIKULUM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JUMLAH PERUBAHAN SEMAKAN KURIKULUM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PERATUS PERUBAHAN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kern="1200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KREDIT</a:t>
                      </a:r>
                      <a:endParaRPr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(%)</a:t>
                      </a:r>
                      <a:endParaRPr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kern="1200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KREDIT</a:t>
                      </a:r>
                      <a:endParaRPr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(%)</a:t>
                      </a:r>
                      <a:endParaRPr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kern="1200" cap="none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KREDIT</a:t>
                      </a:r>
                      <a:endParaRPr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/>
                        <a:t>Kursus</a:t>
                      </a:r>
                      <a:r>
                        <a:rPr lang="en-US" sz="2000" b="1" dirty="0"/>
                        <a:t> Umum</a:t>
                      </a: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/>
                        <a:t>Kursus</a:t>
                      </a:r>
                      <a:r>
                        <a:rPr lang="en-US" sz="2000" b="1" dirty="0"/>
                        <a:t> Teras</a:t>
                      </a: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/>
                        <a:t>Kursus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Elektif</a:t>
                      </a: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923264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JUMLAH</a:t>
                      </a: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063793"/>
                  </a:ext>
                </a:extLst>
              </a:tr>
            </a:tbl>
          </a:graphicData>
        </a:graphic>
      </p:graphicFrame>
      <p:sp>
        <p:nvSpPr>
          <p:cNvPr id="2" name="Title 5">
            <a:extLst>
              <a:ext uri="{FF2B5EF4-FFF2-40B4-BE49-F238E27FC236}">
                <a16:creationId xmlns:a16="http://schemas.microsoft.com/office/drawing/2014/main" id="{EE6EE2C6-5E37-9D7E-0524-720D1E49DAA3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JADUAL PERATUSAN PERUBAHAN SEMAKAN KURIKULUM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DCE014-1194-3F24-79FF-606A76D99065}"/>
              </a:ext>
            </a:extLst>
          </p:cNvPr>
          <p:cNvSpPr txBox="1"/>
          <p:nvPr/>
        </p:nvSpPr>
        <p:spPr>
          <a:xfrm>
            <a:off x="601578" y="9086850"/>
            <a:ext cx="6660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MY" dirty="0" err="1"/>
              <a:t>Sekiranya</a:t>
            </a:r>
            <a:r>
              <a:rPr lang="en-MY" dirty="0"/>
              <a:t> </a:t>
            </a:r>
            <a:r>
              <a:rPr lang="en-MY" dirty="0" err="1"/>
              <a:t>tiada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</a:t>
            </a:r>
            <a:r>
              <a:rPr lang="en-MY" dirty="0" err="1"/>
              <a:t>berkaitan</a:t>
            </a:r>
            <a:r>
              <a:rPr lang="en-MY" dirty="0"/>
              <a:t> Standard, </a:t>
            </a:r>
            <a:r>
              <a:rPr lang="en-MY" dirty="0" err="1"/>
              <a:t>kolum</a:t>
            </a:r>
            <a:r>
              <a:rPr lang="en-MY" dirty="0"/>
              <a:t> </a:t>
            </a:r>
            <a:r>
              <a:rPr lang="en-MY" dirty="0" err="1"/>
              <a:t>tersebut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dikeluarkan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04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C9DB84CE-EE58-07C4-F1E6-0AEDFB6B3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678DF614-E350-CC37-476B-E4B18B49BF2E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>
                <a:solidFill>
                  <a:srgbClr val="C00000"/>
                </a:solidFill>
              </a:rPr>
              <a:t>AGIHAN PERATUSAN KREDIT MENGIKUT KOMPONEN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>KURIKULUM BERDASARKAN KEPERLUAN KPM (PT)-MQA</a:t>
            </a:r>
            <a:endParaRPr lang="fi-FI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C21AAA-BC4F-659D-F2EA-A439FB1CD2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784681"/>
              </p:ext>
            </p:extLst>
          </p:nvPr>
        </p:nvGraphicFramePr>
        <p:xfrm>
          <a:off x="1072055" y="2316480"/>
          <a:ext cx="15906130" cy="5616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1226">
                  <a:extLst>
                    <a:ext uri="{9D8B030D-6E8A-4147-A177-3AD203B41FA5}">
                      <a16:colId xmlns:a16="http://schemas.microsoft.com/office/drawing/2014/main" val="1723709948"/>
                    </a:ext>
                  </a:extLst>
                </a:gridCol>
                <a:gridCol w="3181226">
                  <a:extLst>
                    <a:ext uri="{9D8B030D-6E8A-4147-A177-3AD203B41FA5}">
                      <a16:colId xmlns:a16="http://schemas.microsoft.com/office/drawing/2014/main" val="1695002989"/>
                    </a:ext>
                  </a:extLst>
                </a:gridCol>
                <a:gridCol w="3698277">
                  <a:extLst>
                    <a:ext uri="{9D8B030D-6E8A-4147-A177-3AD203B41FA5}">
                      <a16:colId xmlns:a16="http://schemas.microsoft.com/office/drawing/2014/main" val="2340767823"/>
                    </a:ext>
                  </a:extLst>
                </a:gridCol>
                <a:gridCol w="2664175">
                  <a:extLst>
                    <a:ext uri="{9D8B030D-6E8A-4147-A177-3AD203B41FA5}">
                      <a16:colId xmlns:a16="http://schemas.microsoft.com/office/drawing/2014/main" val="3868733161"/>
                    </a:ext>
                  </a:extLst>
                </a:gridCol>
                <a:gridCol w="3181226">
                  <a:extLst>
                    <a:ext uri="{9D8B030D-6E8A-4147-A177-3AD203B41FA5}">
                      <a16:colId xmlns:a16="http://schemas.microsoft.com/office/drawing/2014/main" val="79953046"/>
                    </a:ext>
                  </a:extLst>
                </a:gridCol>
              </a:tblGrid>
              <a:tr h="1662933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Komponen Kurikulum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*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Keperluan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KPT (PT) – MQA (%)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Keperluan Minimum Badan Profesional/Standard Program (%)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Kurikulum Cadangan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598349"/>
                  </a:ext>
                </a:extLst>
              </a:tr>
              <a:tr h="113079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Kredit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Peratus (%)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854289"/>
                  </a:ext>
                </a:extLst>
              </a:tr>
              <a:tr h="708133">
                <a:tc>
                  <a:txBody>
                    <a:bodyPr/>
                    <a:lstStyle/>
                    <a:p>
                      <a:r>
                        <a:rPr lang="en-US" sz="2800" dirty="0"/>
                        <a:t>Kursus Umum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240136"/>
                  </a:ext>
                </a:extLst>
              </a:tr>
              <a:tr h="708133">
                <a:tc>
                  <a:txBody>
                    <a:bodyPr/>
                    <a:lstStyle/>
                    <a:p>
                      <a:r>
                        <a:rPr lang="en-US" sz="2800" dirty="0"/>
                        <a:t>Kursus Teras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257346"/>
                  </a:ext>
                </a:extLst>
              </a:tr>
              <a:tr h="708133">
                <a:tc>
                  <a:txBody>
                    <a:bodyPr/>
                    <a:lstStyle/>
                    <a:p>
                      <a:r>
                        <a:rPr lang="en-US" sz="2800" dirty="0"/>
                        <a:t>Kursus Elektif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650966"/>
                  </a:ext>
                </a:extLst>
              </a:tr>
              <a:tr h="69843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Jumlah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3040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6A51EF-F7AE-6AC7-64D0-448CFAB3960A}"/>
              </a:ext>
            </a:extLst>
          </p:cNvPr>
          <p:cNvSpPr txBox="1"/>
          <p:nvPr/>
        </p:nvSpPr>
        <p:spPr>
          <a:xfrm>
            <a:off x="1072055" y="9186241"/>
            <a:ext cx="5884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MY" dirty="0" err="1"/>
              <a:t>Sekiranya</a:t>
            </a:r>
            <a:r>
              <a:rPr lang="en-MY" dirty="0"/>
              <a:t> </a:t>
            </a:r>
            <a:r>
              <a:rPr lang="en-MY" dirty="0" err="1"/>
              <a:t>tiada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</a:t>
            </a:r>
            <a:r>
              <a:rPr lang="en-MY" dirty="0" err="1"/>
              <a:t>berkaitan</a:t>
            </a:r>
            <a:r>
              <a:rPr lang="en-MY" dirty="0"/>
              <a:t>, </a:t>
            </a:r>
            <a:r>
              <a:rPr lang="en-MY" dirty="0" err="1"/>
              <a:t>kolum</a:t>
            </a:r>
            <a:r>
              <a:rPr lang="en-MY" dirty="0"/>
              <a:t> </a:t>
            </a:r>
            <a:r>
              <a:rPr lang="en-MY" dirty="0" err="1"/>
              <a:t>tersebut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dikeluarkan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6472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7CF85E3-4B16-AB55-A3ED-6D27E5F26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391534"/>
              </p:ext>
            </p:extLst>
          </p:nvPr>
        </p:nvGraphicFramePr>
        <p:xfrm>
          <a:off x="1108088" y="2261992"/>
          <a:ext cx="15103976" cy="1445034"/>
        </p:xfrm>
        <a:graphic>
          <a:graphicData uri="http://schemas.openxmlformats.org/drawingml/2006/table">
            <a:tbl>
              <a:tblPr firstRow="1" firstCol="1" bandRow="1"/>
              <a:tblGrid>
                <a:gridCol w="922568">
                  <a:extLst>
                    <a:ext uri="{9D8B030D-6E8A-4147-A177-3AD203B41FA5}">
                      <a16:colId xmlns:a16="http://schemas.microsoft.com/office/drawing/2014/main" val="3162149069"/>
                    </a:ext>
                  </a:extLst>
                </a:gridCol>
                <a:gridCol w="1547449">
                  <a:extLst>
                    <a:ext uri="{9D8B030D-6E8A-4147-A177-3AD203B41FA5}">
                      <a16:colId xmlns:a16="http://schemas.microsoft.com/office/drawing/2014/main" val="1826841373"/>
                    </a:ext>
                  </a:extLst>
                </a:gridCol>
                <a:gridCol w="836356">
                  <a:extLst>
                    <a:ext uri="{9D8B030D-6E8A-4147-A177-3AD203B41FA5}">
                      <a16:colId xmlns:a16="http://schemas.microsoft.com/office/drawing/2014/main" val="2053037327"/>
                    </a:ext>
                  </a:extLst>
                </a:gridCol>
                <a:gridCol w="2094127">
                  <a:extLst>
                    <a:ext uri="{9D8B030D-6E8A-4147-A177-3AD203B41FA5}">
                      <a16:colId xmlns:a16="http://schemas.microsoft.com/office/drawing/2014/main" val="4043298900"/>
                    </a:ext>
                  </a:extLst>
                </a:gridCol>
                <a:gridCol w="995228">
                  <a:extLst>
                    <a:ext uri="{9D8B030D-6E8A-4147-A177-3AD203B41FA5}">
                      <a16:colId xmlns:a16="http://schemas.microsoft.com/office/drawing/2014/main" val="1972695194"/>
                    </a:ext>
                  </a:extLst>
                </a:gridCol>
                <a:gridCol w="912292">
                  <a:extLst>
                    <a:ext uri="{9D8B030D-6E8A-4147-A177-3AD203B41FA5}">
                      <a16:colId xmlns:a16="http://schemas.microsoft.com/office/drawing/2014/main" val="3138062331"/>
                    </a:ext>
                  </a:extLst>
                </a:gridCol>
                <a:gridCol w="2446604">
                  <a:extLst>
                    <a:ext uri="{9D8B030D-6E8A-4147-A177-3AD203B41FA5}">
                      <a16:colId xmlns:a16="http://schemas.microsoft.com/office/drawing/2014/main" val="2593353286"/>
                    </a:ext>
                  </a:extLst>
                </a:gridCol>
                <a:gridCol w="1015962">
                  <a:extLst>
                    <a:ext uri="{9D8B030D-6E8A-4147-A177-3AD203B41FA5}">
                      <a16:colId xmlns:a16="http://schemas.microsoft.com/office/drawing/2014/main" val="350877456"/>
                    </a:ext>
                  </a:extLst>
                </a:gridCol>
                <a:gridCol w="829357">
                  <a:extLst>
                    <a:ext uri="{9D8B030D-6E8A-4147-A177-3AD203B41FA5}">
                      <a16:colId xmlns:a16="http://schemas.microsoft.com/office/drawing/2014/main" val="2365682554"/>
                    </a:ext>
                  </a:extLst>
                </a:gridCol>
                <a:gridCol w="2571274">
                  <a:extLst>
                    <a:ext uri="{9D8B030D-6E8A-4147-A177-3AD203B41FA5}">
                      <a16:colId xmlns:a16="http://schemas.microsoft.com/office/drawing/2014/main" val="3704425774"/>
                    </a:ext>
                  </a:extLst>
                </a:gridCol>
                <a:gridCol w="932759">
                  <a:extLst>
                    <a:ext uri="{9D8B030D-6E8A-4147-A177-3AD203B41FA5}">
                      <a16:colId xmlns:a16="http://schemas.microsoft.com/office/drawing/2014/main" val="3937649409"/>
                    </a:ext>
                  </a:extLst>
                </a:gridCol>
              </a:tblGrid>
              <a:tr h="24149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Tahun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Komponen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97479"/>
                  </a:ext>
                </a:extLst>
              </a:tr>
              <a:tr h="241494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Kursus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85118"/>
                  </a:ext>
                </a:extLst>
              </a:tr>
              <a:tr h="241494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1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Umum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270564"/>
                  </a:ext>
                </a:extLst>
              </a:tr>
              <a:tr h="241494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Teras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949668"/>
                  </a:ext>
                </a:extLst>
              </a:tr>
              <a:tr h="241494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Elektif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914497"/>
                  </a:ext>
                </a:extLst>
              </a:tr>
              <a:tr h="237564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Jumlah 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78808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714106-982F-2518-F61E-54ABEC7F1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933819"/>
              </p:ext>
            </p:extLst>
          </p:nvPr>
        </p:nvGraphicFramePr>
        <p:xfrm>
          <a:off x="1108088" y="4234797"/>
          <a:ext cx="15103975" cy="1445034"/>
        </p:xfrm>
        <a:graphic>
          <a:graphicData uri="http://schemas.openxmlformats.org/drawingml/2006/table">
            <a:tbl>
              <a:tblPr firstRow="1" firstCol="1" bandRow="1"/>
              <a:tblGrid>
                <a:gridCol w="922568">
                  <a:extLst>
                    <a:ext uri="{9D8B030D-6E8A-4147-A177-3AD203B41FA5}">
                      <a16:colId xmlns:a16="http://schemas.microsoft.com/office/drawing/2014/main" val="3162149069"/>
                    </a:ext>
                  </a:extLst>
                </a:gridCol>
                <a:gridCol w="1547449">
                  <a:extLst>
                    <a:ext uri="{9D8B030D-6E8A-4147-A177-3AD203B41FA5}">
                      <a16:colId xmlns:a16="http://schemas.microsoft.com/office/drawing/2014/main" val="1826841373"/>
                    </a:ext>
                  </a:extLst>
                </a:gridCol>
                <a:gridCol w="836355">
                  <a:extLst>
                    <a:ext uri="{9D8B030D-6E8A-4147-A177-3AD203B41FA5}">
                      <a16:colId xmlns:a16="http://schemas.microsoft.com/office/drawing/2014/main" val="2053037327"/>
                    </a:ext>
                  </a:extLst>
                </a:gridCol>
                <a:gridCol w="2094127">
                  <a:extLst>
                    <a:ext uri="{9D8B030D-6E8A-4147-A177-3AD203B41FA5}">
                      <a16:colId xmlns:a16="http://schemas.microsoft.com/office/drawing/2014/main" val="4043298900"/>
                    </a:ext>
                  </a:extLst>
                </a:gridCol>
                <a:gridCol w="995228">
                  <a:extLst>
                    <a:ext uri="{9D8B030D-6E8A-4147-A177-3AD203B41FA5}">
                      <a16:colId xmlns:a16="http://schemas.microsoft.com/office/drawing/2014/main" val="1972695194"/>
                    </a:ext>
                  </a:extLst>
                </a:gridCol>
                <a:gridCol w="912292">
                  <a:extLst>
                    <a:ext uri="{9D8B030D-6E8A-4147-A177-3AD203B41FA5}">
                      <a16:colId xmlns:a16="http://schemas.microsoft.com/office/drawing/2014/main" val="3138062331"/>
                    </a:ext>
                  </a:extLst>
                </a:gridCol>
                <a:gridCol w="2446604">
                  <a:extLst>
                    <a:ext uri="{9D8B030D-6E8A-4147-A177-3AD203B41FA5}">
                      <a16:colId xmlns:a16="http://schemas.microsoft.com/office/drawing/2014/main" val="2593353286"/>
                    </a:ext>
                  </a:extLst>
                </a:gridCol>
                <a:gridCol w="1015962">
                  <a:extLst>
                    <a:ext uri="{9D8B030D-6E8A-4147-A177-3AD203B41FA5}">
                      <a16:colId xmlns:a16="http://schemas.microsoft.com/office/drawing/2014/main" val="350877456"/>
                    </a:ext>
                  </a:extLst>
                </a:gridCol>
                <a:gridCol w="829357">
                  <a:extLst>
                    <a:ext uri="{9D8B030D-6E8A-4147-A177-3AD203B41FA5}">
                      <a16:colId xmlns:a16="http://schemas.microsoft.com/office/drawing/2014/main" val="2365682554"/>
                    </a:ext>
                  </a:extLst>
                </a:gridCol>
                <a:gridCol w="2571274">
                  <a:extLst>
                    <a:ext uri="{9D8B030D-6E8A-4147-A177-3AD203B41FA5}">
                      <a16:colId xmlns:a16="http://schemas.microsoft.com/office/drawing/2014/main" val="3704425774"/>
                    </a:ext>
                  </a:extLst>
                </a:gridCol>
                <a:gridCol w="932759">
                  <a:extLst>
                    <a:ext uri="{9D8B030D-6E8A-4147-A177-3AD203B41FA5}">
                      <a16:colId xmlns:a16="http://schemas.microsoft.com/office/drawing/2014/main" val="3937649409"/>
                    </a:ext>
                  </a:extLst>
                </a:gridCol>
              </a:tblGrid>
              <a:tr h="24083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Tahun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Komponen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97479"/>
                  </a:ext>
                </a:extLst>
              </a:tr>
              <a:tr h="2408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Kursus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85118"/>
                  </a:ext>
                </a:extLst>
              </a:tr>
              <a:tr h="240839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Umum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270564"/>
                  </a:ext>
                </a:extLst>
              </a:tr>
              <a:tr h="2408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Teras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949668"/>
                  </a:ext>
                </a:extLst>
              </a:tr>
              <a:tr h="2408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Elektif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914497"/>
                  </a:ext>
                </a:extLst>
              </a:tr>
              <a:tr h="2408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Jumlah</a:t>
                      </a:r>
                      <a:r>
                        <a:rPr lang="en-AU" sz="1100" dirty="0">
                          <a:effectLst/>
                        </a:rPr>
                        <a:t> </a:t>
                      </a:r>
                      <a:r>
                        <a:rPr lang="en-AU" sz="1100" dirty="0" err="1">
                          <a:effectLst/>
                        </a:rPr>
                        <a:t>Kredit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78808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97B174-4240-460D-8908-2F1DD8E03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605455"/>
              </p:ext>
            </p:extLst>
          </p:nvPr>
        </p:nvGraphicFramePr>
        <p:xfrm>
          <a:off x="1108088" y="6033923"/>
          <a:ext cx="15103975" cy="1701407"/>
        </p:xfrm>
        <a:graphic>
          <a:graphicData uri="http://schemas.openxmlformats.org/drawingml/2006/table">
            <a:tbl>
              <a:tblPr firstRow="1" firstCol="1" bandRow="1"/>
              <a:tblGrid>
                <a:gridCol w="922568">
                  <a:extLst>
                    <a:ext uri="{9D8B030D-6E8A-4147-A177-3AD203B41FA5}">
                      <a16:colId xmlns:a16="http://schemas.microsoft.com/office/drawing/2014/main" val="3162149069"/>
                    </a:ext>
                  </a:extLst>
                </a:gridCol>
                <a:gridCol w="1547449">
                  <a:extLst>
                    <a:ext uri="{9D8B030D-6E8A-4147-A177-3AD203B41FA5}">
                      <a16:colId xmlns:a16="http://schemas.microsoft.com/office/drawing/2014/main" val="1826841373"/>
                    </a:ext>
                  </a:extLst>
                </a:gridCol>
                <a:gridCol w="836355">
                  <a:extLst>
                    <a:ext uri="{9D8B030D-6E8A-4147-A177-3AD203B41FA5}">
                      <a16:colId xmlns:a16="http://schemas.microsoft.com/office/drawing/2014/main" val="2053037327"/>
                    </a:ext>
                  </a:extLst>
                </a:gridCol>
                <a:gridCol w="2094127">
                  <a:extLst>
                    <a:ext uri="{9D8B030D-6E8A-4147-A177-3AD203B41FA5}">
                      <a16:colId xmlns:a16="http://schemas.microsoft.com/office/drawing/2014/main" val="4043298900"/>
                    </a:ext>
                  </a:extLst>
                </a:gridCol>
                <a:gridCol w="995228">
                  <a:extLst>
                    <a:ext uri="{9D8B030D-6E8A-4147-A177-3AD203B41FA5}">
                      <a16:colId xmlns:a16="http://schemas.microsoft.com/office/drawing/2014/main" val="1972695194"/>
                    </a:ext>
                  </a:extLst>
                </a:gridCol>
                <a:gridCol w="912292">
                  <a:extLst>
                    <a:ext uri="{9D8B030D-6E8A-4147-A177-3AD203B41FA5}">
                      <a16:colId xmlns:a16="http://schemas.microsoft.com/office/drawing/2014/main" val="3138062331"/>
                    </a:ext>
                  </a:extLst>
                </a:gridCol>
                <a:gridCol w="2446604">
                  <a:extLst>
                    <a:ext uri="{9D8B030D-6E8A-4147-A177-3AD203B41FA5}">
                      <a16:colId xmlns:a16="http://schemas.microsoft.com/office/drawing/2014/main" val="2593353286"/>
                    </a:ext>
                  </a:extLst>
                </a:gridCol>
                <a:gridCol w="1015962">
                  <a:extLst>
                    <a:ext uri="{9D8B030D-6E8A-4147-A177-3AD203B41FA5}">
                      <a16:colId xmlns:a16="http://schemas.microsoft.com/office/drawing/2014/main" val="350877456"/>
                    </a:ext>
                  </a:extLst>
                </a:gridCol>
                <a:gridCol w="829357">
                  <a:extLst>
                    <a:ext uri="{9D8B030D-6E8A-4147-A177-3AD203B41FA5}">
                      <a16:colId xmlns:a16="http://schemas.microsoft.com/office/drawing/2014/main" val="2365682554"/>
                    </a:ext>
                  </a:extLst>
                </a:gridCol>
                <a:gridCol w="2571274">
                  <a:extLst>
                    <a:ext uri="{9D8B030D-6E8A-4147-A177-3AD203B41FA5}">
                      <a16:colId xmlns:a16="http://schemas.microsoft.com/office/drawing/2014/main" val="3704425774"/>
                    </a:ext>
                  </a:extLst>
                </a:gridCol>
                <a:gridCol w="932759">
                  <a:extLst>
                    <a:ext uri="{9D8B030D-6E8A-4147-A177-3AD203B41FA5}">
                      <a16:colId xmlns:a16="http://schemas.microsoft.com/office/drawing/2014/main" val="3937649409"/>
                    </a:ext>
                  </a:extLst>
                </a:gridCol>
              </a:tblGrid>
              <a:tr h="279712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Tahun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Komponen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97479"/>
                  </a:ext>
                </a:extLst>
              </a:tr>
              <a:tr h="2843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Kursus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85118"/>
                  </a:ext>
                </a:extLst>
              </a:tr>
              <a:tr h="284339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Umum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270564"/>
                  </a:ext>
                </a:extLst>
              </a:tr>
              <a:tr h="2843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Teras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949668"/>
                  </a:ext>
                </a:extLst>
              </a:tr>
              <a:tr h="2843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Elektif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914497"/>
                  </a:ext>
                </a:extLst>
              </a:tr>
              <a:tr h="2843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Jumlah</a:t>
                      </a:r>
                      <a:r>
                        <a:rPr lang="en-AU" sz="1100" dirty="0">
                          <a:effectLst/>
                        </a:rPr>
                        <a:t> </a:t>
                      </a:r>
                      <a:r>
                        <a:rPr lang="en-AU" sz="1100" dirty="0" err="1">
                          <a:effectLst/>
                        </a:rPr>
                        <a:t>Kredit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78808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8D886A1-0E14-338A-BB12-F4741CD86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859335"/>
              </p:ext>
            </p:extLst>
          </p:nvPr>
        </p:nvGraphicFramePr>
        <p:xfrm>
          <a:off x="1108088" y="8089422"/>
          <a:ext cx="15103975" cy="1701406"/>
        </p:xfrm>
        <a:graphic>
          <a:graphicData uri="http://schemas.openxmlformats.org/drawingml/2006/table">
            <a:tbl>
              <a:tblPr firstRow="1" firstCol="1" bandRow="1"/>
              <a:tblGrid>
                <a:gridCol w="922568">
                  <a:extLst>
                    <a:ext uri="{9D8B030D-6E8A-4147-A177-3AD203B41FA5}">
                      <a16:colId xmlns:a16="http://schemas.microsoft.com/office/drawing/2014/main" val="3162149069"/>
                    </a:ext>
                  </a:extLst>
                </a:gridCol>
                <a:gridCol w="1547449">
                  <a:extLst>
                    <a:ext uri="{9D8B030D-6E8A-4147-A177-3AD203B41FA5}">
                      <a16:colId xmlns:a16="http://schemas.microsoft.com/office/drawing/2014/main" val="1826841373"/>
                    </a:ext>
                  </a:extLst>
                </a:gridCol>
                <a:gridCol w="836355">
                  <a:extLst>
                    <a:ext uri="{9D8B030D-6E8A-4147-A177-3AD203B41FA5}">
                      <a16:colId xmlns:a16="http://schemas.microsoft.com/office/drawing/2014/main" val="2053037327"/>
                    </a:ext>
                  </a:extLst>
                </a:gridCol>
                <a:gridCol w="2094127">
                  <a:extLst>
                    <a:ext uri="{9D8B030D-6E8A-4147-A177-3AD203B41FA5}">
                      <a16:colId xmlns:a16="http://schemas.microsoft.com/office/drawing/2014/main" val="4043298900"/>
                    </a:ext>
                  </a:extLst>
                </a:gridCol>
                <a:gridCol w="995228">
                  <a:extLst>
                    <a:ext uri="{9D8B030D-6E8A-4147-A177-3AD203B41FA5}">
                      <a16:colId xmlns:a16="http://schemas.microsoft.com/office/drawing/2014/main" val="1972695194"/>
                    </a:ext>
                  </a:extLst>
                </a:gridCol>
                <a:gridCol w="912292">
                  <a:extLst>
                    <a:ext uri="{9D8B030D-6E8A-4147-A177-3AD203B41FA5}">
                      <a16:colId xmlns:a16="http://schemas.microsoft.com/office/drawing/2014/main" val="3138062331"/>
                    </a:ext>
                  </a:extLst>
                </a:gridCol>
                <a:gridCol w="2446604">
                  <a:extLst>
                    <a:ext uri="{9D8B030D-6E8A-4147-A177-3AD203B41FA5}">
                      <a16:colId xmlns:a16="http://schemas.microsoft.com/office/drawing/2014/main" val="2593353286"/>
                    </a:ext>
                  </a:extLst>
                </a:gridCol>
                <a:gridCol w="1015962">
                  <a:extLst>
                    <a:ext uri="{9D8B030D-6E8A-4147-A177-3AD203B41FA5}">
                      <a16:colId xmlns:a16="http://schemas.microsoft.com/office/drawing/2014/main" val="350877456"/>
                    </a:ext>
                  </a:extLst>
                </a:gridCol>
                <a:gridCol w="829357">
                  <a:extLst>
                    <a:ext uri="{9D8B030D-6E8A-4147-A177-3AD203B41FA5}">
                      <a16:colId xmlns:a16="http://schemas.microsoft.com/office/drawing/2014/main" val="2365682554"/>
                    </a:ext>
                  </a:extLst>
                </a:gridCol>
                <a:gridCol w="2571274">
                  <a:extLst>
                    <a:ext uri="{9D8B030D-6E8A-4147-A177-3AD203B41FA5}">
                      <a16:colId xmlns:a16="http://schemas.microsoft.com/office/drawing/2014/main" val="3704425774"/>
                    </a:ext>
                  </a:extLst>
                </a:gridCol>
                <a:gridCol w="932759">
                  <a:extLst>
                    <a:ext uri="{9D8B030D-6E8A-4147-A177-3AD203B41FA5}">
                      <a16:colId xmlns:a16="http://schemas.microsoft.com/office/drawing/2014/main" val="3937649409"/>
                    </a:ext>
                  </a:extLst>
                </a:gridCol>
              </a:tblGrid>
              <a:tr h="24305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Tahun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Komponen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Semester II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Semester III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97479"/>
                  </a:ext>
                </a:extLst>
              </a:tr>
              <a:tr h="243058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Kod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Kursus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Kursus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Kod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Kredit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485118"/>
                  </a:ext>
                </a:extLst>
              </a:tr>
              <a:tr h="243058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4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Umum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270564"/>
                  </a:ext>
                </a:extLst>
              </a:tr>
              <a:tr h="243058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Teras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949668"/>
                  </a:ext>
                </a:extLst>
              </a:tr>
              <a:tr h="243058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Kursus Elektif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 </a:t>
                      </a:r>
                      <a:endParaRPr lang="en-MY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914497"/>
                  </a:ext>
                </a:extLst>
              </a:tr>
              <a:tr h="243058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Jumlah</a:t>
                      </a:r>
                      <a:r>
                        <a:rPr lang="en-AU" sz="1100" dirty="0">
                          <a:effectLst/>
                        </a:rPr>
                        <a:t> </a:t>
                      </a:r>
                      <a:r>
                        <a:rPr lang="en-AU" sz="1100" dirty="0" err="1">
                          <a:effectLst/>
                        </a:rPr>
                        <a:t>Kredit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788081"/>
                  </a:ext>
                </a:extLst>
              </a:tr>
              <a:tr h="24305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Jumlah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MY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MY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Keseluruhan</a:t>
                      </a: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233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05" marR="66605" marT="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742745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623F5577-C6D3-FF2F-1339-71DDF7DB0480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PELAN PENGAJIAN</a:t>
            </a:r>
            <a:endParaRPr lang="fi-FI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243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1B0CEE45-7FEB-2D94-EC46-23A6AFCEE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4B4CCB-ECA6-8971-8F9C-31904D0B2D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156847"/>
              </p:ext>
            </p:extLst>
          </p:nvPr>
        </p:nvGraphicFramePr>
        <p:xfrm>
          <a:off x="606957" y="1970783"/>
          <a:ext cx="17325480" cy="18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664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5929816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SYARAT AM UNIVERSITI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B1990F-88FF-8D0D-0A2F-9524C148B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554626"/>
              </p:ext>
            </p:extLst>
          </p:nvPr>
        </p:nvGraphicFramePr>
        <p:xfrm>
          <a:off x="606957" y="4000109"/>
          <a:ext cx="17325480" cy="18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664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5929816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SYARAT KHAS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4808D0-BBF6-33DB-60B9-F9AC75E00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67498"/>
              </p:ext>
            </p:extLst>
          </p:nvPr>
        </p:nvGraphicFramePr>
        <p:xfrm>
          <a:off x="617614" y="6029435"/>
          <a:ext cx="17325480" cy="18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664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5929816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>
                          <a:latin typeface="+mn-lt"/>
                        </a:rPr>
                        <a:t>SYARAT KEMASUKAN KATEGORI OKU (SEKIRANYA BERKAITAN)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E255AFA-F2FD-7619-FE6A-D469A6518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148011"/>
              </p:ext>
            </p:extLst>
          </p:nvPr>
        </p:nvGraphicFramePr>
        <p:xfrm>
          <a:off x="601573" y="8082820"/>
          <a:ext cx="17325480" cy="18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664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5929816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</a:rPr>
                        <a:t>BIL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800" dirty="0">
                          <a:latin typeface="+mn-lt"/>
                        </a:rPr>
                        <a:t>SYARAT KEMASUKAN MELALUI APEL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</a:tbl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82976E97-F580-99DD-E034-A00B68F82474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SYARAT KEMASUKAN</a:t>
            </a:r>
          </a:p>
        </p:txBody>
      </p:sp>
    </p:spTree>
    <p:extLst>
      <p:ext uri="{BB962C8B-B14F-4D97-AF65-F5344CB8AC3E}">
        <p14:creationId xmlns:p14="http://schemas.microsoft.com/office/powerpoint/2010/main" val="2327691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882CFDC4-DF45-5825-CE52-2077CF462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245E31-499A-D817-575E-4AA683DFA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105163"/>
              </p:ext>
            </p:extLst>
          </p:nvPr>
        </p:nvGraphicFramePr>
        <p:xfrm>
          <a:off x="481260" y="2304983"/>
          <a:ext cx="17325480" cy="1885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2740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8662740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noProof="1"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Nama Program Akademik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000" b="1" noProof="1"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Universiti Yang Menawarkan (Awam dan Swasta)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AB8495-CB2F-EA34-2106-23CD6BC2E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770421"/>
              </p:ext>
            </p:extLst>
          </p:nvPr>
        </p:nvGraphicFramePr>
        <p:xfrm>
          <a:off x="475876" y="4927965"/>
          <a:ext cx="17325480" cy="2630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5160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5775160">
                  <a:extLst>
                    <a:ext uri="{9D8B030D-6E8A-4147-A177-3AD203B41FA5}">
                      <a16:colId xmlns:a16="http://schemas.microsoft.com/office/drawing/2014/main" val="1528110066"/>
                    </a:ext>
                  </a:extLst>
                </a:gridCol>
                <a:gridCol w="5775160">
                  <a:extLst>
                    <a:ext uri="{9D8B030D-6E8A-4147-A177-3AD203B41FA5}">
                      <a16:colId xmlns:a16="http://schemas.microsoft.com/office/drawing/2014/main" val="7352541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s-MY" sz="2000" b="1" noProof="1"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Persamaan 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s-MY" sz="2000" b="1" noProof="1"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Perbezaan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ms-MY" sz="2000" b="1" noProof="1">
                          <a:latin typeface="+mn-lt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Kekuatan 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672287645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87917337"/>
                  </a:ext>
                </a:extLst>
              </a:tr>
              <a:tr h="7447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174413"/>
                  </a:ext>
                </a:extLst>
              </a:tr>
              <a:tr h="74479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1003694"/>
                  </a:ext>
                </a:extLst>
              </a:tr>
            </a:tbl>
          </a:graphicData>
        </a:graphic>
      </p:graphicFrame>
      <p:sp>
        <p:nvSpPr>
          <p:cNvPr id="2" name="Title 5">
            <a:extLst>
              <a:ext uri="{FF2B5EF4-FFF2-40B4-BE49-F238E27FC236}">
                <a16:creationId xmlns:a16="http://schemas.microsoft.com/office/drawing/2014/main" id="{5550F35E-D0D5-CD5A-5A60-8044AB98B3D0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KEKUATAN PROGRAM BERBANDING IPT DALAM DAN LUAR NEGARA</a:t>
            </a:r>
          </a:p>
        </p:txBody>
      </p:sp>
    </p:spTree>
    <p:extLst>
      <p:ext uri="{BB962C8B-B14F-4D97-AF65-F5344CB8AC3E}">
        <p14:creationId xmlns:p14="http://schemas.microsoft.com/office/powerpoint/2010/main" val="1556841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BF29C98C-C1BE-9C12-8988-DEEE957FE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D053C74B-A8FE-C27A-1E9D-39DF16B9740F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PENJAJARAN LONJAKAN RANCANGAN PENDIDIKAN  TINGGI MALAYSIA (RPTM)</a:t>
            </a:r>
          </a:p>
        </p:txBody>
      </p:sp>
    </p:spTree>
    <p:extLst>
      <p:ext uri="{BB962C8B-B14F-4D97-AF65-F5344CB8AC3E}">
        <p14:creationId xmlns:p14="http://schemas.microsoft.com/office/powerpoint/2010/main" val="323597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>
          <a:extLst>
            <a:ext uri="{FF2B5EF4-FFF2-40B4-BE49-F238E27FC236}">
              <a16:creationId xmlns:a16="http://schemas.microsoft.com/office/drawing/2014/main" id="{44E239DD-1A56-A6AA-1369-BF847586E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5">
            <a:extLst>
              <a:ext uri="{FF2B5EF4-FFF2-40B4-BE49-F238E27FC236}">
                <a16:creationId xmlns:a16="http://schemas.microsoft.com/office/drawing/2014/main" id="{B091A47B-D682-4428-B5DE-1368540AA51A}"/>
              </a:ext>
            </a:extLst>
          </p:cNvPr>
          <p:cNvSpPr/>
          <p:nvPr/>
        </p:nvSpPr>
        <p:spPr>
          <a:xfrm>
            <a:off x="2201779" y="2868069"/>
            <a:ext cx="13884441" cy="4550861"/>
          </a:xfrm>
          <a:custGeom>
            <a:avLst/>
            <a:gdLst/>
            <a:ahLst/>
            <a:cxnLst/>
            <a:rect l="l" t="t" r="r" b="b"/>
            <a:pathLst>
              <a:path w="3042735" h="1344760" extrusionOk="0">
                <a:moveTo>
                  <a:pt x="0" y="0"/>
                </a:moveTo>
                <a:lnTo>
                  <a:pt x="3042735" y="0"/>
                </a:lnTo>
                <a:lnTo>
                  <a:pt x="3042735" y="1344760"/>
                </a:lnTo>
                <a:lnTo>
                  <a:pt x="0" y="134476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Tujuan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kertas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kerja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ini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mendapatkan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kelulusan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Mesyuarat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XXXXX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cadangan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semakan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kurikulum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Program XXX (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masukkan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nama program)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5AAA12C9-6E03-EEF9-CE30-E98B12123DA1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TUJUAN</a:t>
            </a:r>
          </a:p>
        </p:txBody>
      </p:sp>
    </p:spTree>
    <p:extLst>
      <p:ext uri="{BB962C8B-B14F-4D97-AF65-F5344CB8AC3E}">
        <p14:creationId xmlns:p14="http://schemas.microsoft.com/office/powerpoint/2010/main" val="3611145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8684C85F-726B-9C0E-9BE3-D8906973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6E4B4CB9-084D-3D82-BAF6-AE4C44933DEA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i-FI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KESIMPULAN / SYOR</a:t>
            </a:r>
          </a:p>
        </p:txBody>
      </p:sp>
      <p:sp>
        <p:nvSpPr>
          <p:cNvPr id="391" name="Google Shape;391;p15">
            <a:extLst>
              <a:ext uri="{FF2B5EF4-FFF2-40B4-BE49-F238E27FC236}">
                <a16:creationId xmlns:a16="http://schemas.microsoft.com/office/drawing/2014/main" id="{E9BCF4E2-021B-1980-7D83-63E7477DC6CB}"/>
              </a:ext>
            </a:extLst>
          </p:cNvPr>
          <p:cNvSpPr/>
          <p:nvPr/>
        </p:nvSpPr>
        <p:spPr>
          <a:xfrm>
            <a:off x="2314320" y="3065539"/>
            <a:ext cx="13884441" cy="4550861"/>
          </a:xfrm>
          <a:custGeom>
            <a:avLst/>
            <a:gdLst/>
            <a:ahLst/>
            <a:cxnLst/>
            <a:rect l="l" t="t" r="r" b="b"/>
            <a:pathLst>
              <a:path w="3042735" h="1344760" extrusionOk="0">
                <a:moveTo>
                  <a:pt x="0" y="0"/>
                </a:moveTo>
                <a:lnTo>
                  <a:pt x="3042735" y="0"/>
                </a:lnTo>
                <a:lnTo>
                  <a:pt x="3042735" y="1344760"/>
                </a:lnTo>
                <a:lnTo>
                  <a:pt x="0" y="134476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Mesyuarat</a:t>
            </a:r>
            <a:r>
              <a:rPr lang="en-US" sz="360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XXXXX adalah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segala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hormatnya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dimohon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meluluskan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Kertas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Kerja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Cadangan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Semakan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Kurikulum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Program ……. (</a:t>
            </a:r>
            <a:r>
              <a:rPr lang="en-US" sz="3600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masukkan</a:t>
            </a:r>
            <a:r>
              <a:rPr lang="en-US" sz="3600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nama program)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796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44"/>
          <p:cNvSpPr/>
          <p:nvPr/>
        </p:nvSpPr>
        <p:spPr>
          <a:xfrm>
            <a:off x="0" y="0"/>
            <a:ext cx="15745781" cy="10287000"/>
          </a:xfrm>
          <a:custGeom>
            <a:avLst/>
            <a:gdLst/>
            <a:ahLst/>
            <a:cxnLst/>
            <a:rect l="l" t="t" r="r" b="b"/>
            <a:pathLst>
              <a:path w="2439434" h="1593725" extrusionOk="0">
                <a:moveTo>
                  <a:pt x="0" y="0"/>
                </a:moveTo>
                <a:lnTo>
                  <a:pt x="2439434" y="0"/>
                </a:lnTo>
                <a:lnTo>
                  <a:pt x="2439434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0380" r="-9710" b="-55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8" name="Google Shape;1048;p44"/>
          <p:cNvSpPr txBox="1"/>
          <p:nvPr/>
        </p:nvSpPr>
        <p:spPr>
          <a:xfrm>
            <a:off x="501840" y="6995366"/>
            <a:ext cx="7331975" cy="1052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4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44" b="1" dirty="0">
                <a:solidFill>
                  <a:srgbClr val="FFFFFF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Terima kasih!</a:t>
            </a:r>
            <a:endParaRPr dirty="0"/>
          </a:p>
        </p:txBody>
      </p:sp>
      <p:grpSp>
        <p:nvGrpSpPr>
          <p:cNvPr id="1049" name="Google Shape;1049;p44"/>
          <p:cNvGrpSpPr/>
          <p:nvPr/>
        </p:nvGrpSpPr>
        <p:grpSpPr>
          <a:xfrm>
            <a:off x="15745787" y="-180826"/>
            <a:ext cx="2542213" cy="10467826"/>
            <a:chOff x="0" y="-47625"/>
            <a:chExt cx="72806" cy="2756958"/>
          </a:xfrm>
        </p:grpSpPr>
        <p:sp>
          <p:nvSpPr>
            <p:cNvPr id="1050" name="Google Shape;1050;p44"/>
            <p:cNvSpPr/>
            <p:nvPr/>
          </p:nvSpPr>
          <p:spPr>
            <a:xfrm>
              <a:off x="0" y="0"/>
              <a:ext cx="72806" cy="2709333"/>
            </a:xfrm>
            <a:custGeom>
              <a:avLst/>
              <a:gdLst/>
              <a:ahLst/>
              <a:cxnLst/>
              <a:rect l="l" t="t" r="r" b="b"/>
              <a:pathLst>
                <a:path w="72806" h="2709333" extrusionOk="0">
                  <a:moveTo>
                    <a:pt x="0" y="0"/>
                  </a:moveTo>
                  <a:lnTo>
                    <a:pt x="72806" y="0"/>
                  </a:lnTo>
                  <a:lnTo>
                    <a:pt x="7280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437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4"/>
            <p:cNvSpPr txBox="1"/>
            <p:nvPr/>
          </p:nvSpPr>
          <p:spPr>
            <a:xfrm>
              <a:off x="0" y="-47625"/>
              <a:ext cx="7280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3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Freeform 6">
            <a:extLst>
              <a:ext uri="{FF2B5EF4-FFF2-40B4-BE49-F238E27FC236}">
                <a16:creationId xmlns:a16="http://schemas.microsoft.com/office/drawing/2014/main" id="{039CE275-E825-1764-47E6-1FB1DB84A85E}"/>
              </a:ext>
            </a:extLst>
          </p:cNvPr>
          <p:cNvSpPr/>
          <p:nvPr/>
        </p:nvSpPr>
        <p:spPr>
          <a:xfrm>
            <a:off x="5534563" y="1661171"/>
            <a:ext cx="4911771" cy="1499523"/>
          </a:xfrm>
          <a:custGeom>
            <a:avLst/>
            <a:gdLst/>
            <a:ahLst/>
            <a:cxnLst/>
            <a:rect l="l" t="t" r="r" b="b"/>
            <a:pathLst>
              <a:path w="4911771" h="1499523">
                <a:moveTo>
                  <a:pt x="0" y="0"/>
                </a:moveTo>
                <a:lnTo>
                  <a:pt x="4911772" y="0"/>
                </a:lnTo>
                <a:lnTo>
                  <a:pt x="4911772" y="1499523"/>
                </a:lnTo>
                <a:lnTo>
                  <a:pt x="0" y="14995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EAF3F9A-EE07-FDB3-81C6-DF4A288DD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81748"/>
              </p:ext>
            </p:extLst>
          </p:nvPr>
        </p:nvGraphicFramePr>
        <p:xfrm>
          <a:off x="657850" y="2399786"/>
          <a:ext cx="17325477" cy="68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021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  <a:gridCol w="4203895">
                  <a:extLst>
                    <a:ext uri="{9D8B030D-6E8A-4147-A177-3AD203B41FA5}">
                      <a16:colId xmlns:a16="http://schemas.microsoft.com/office/drawing/2014/main" val="3393401268"/>
                    </a:ext>
                  </a:extLst>
                </a:gridCol>
                <a:gridCol w="916290">
                  <a:extLst>
                    <a:ext uri="{9D8B030D-6E8A-4147-A177-3AD203B41FA5}">
                      <a16:colId xmlns:a16="http://schemas.microsoft.com/office/drawing/2014/main" val="2655305732"/>
                    </a:ext>
                  </a:extLst>
                </a:gridCol>
                <a:gridCol w="1855046">
                  <a:extLst>
                    <a:ext uri="{9D8B030D-6E8A-4147-A177-3AD203B41FA5}">
                      <a16:colId xmlns:a16="http://schemas.microsoft.com/office/drawing/2014/main" val="3112916467"/>
                    </a:ext>
                  </a:extLst>
                </a:gridCol>
                <a:gridCol w="2874625">
                  <a:extLst>
                    <a:ext uri="{9D8B030D-6E8A-4147-A177-3AD203B41FA5}">
                      <a16:colId xmlns:a16="http://schemas.microsoft.com/office/drawing/2014/main" val="749953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</a:rPr>
                        <a:t>BIL</a:t>
                      </a:r>
                      <a:endParaRPr lang="en-MY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PERKARA</a:t>
                      </a:r>
                      <a:endParaRPr lang="en-MY" sz="2400" dirty="0">
                        <a:latin typeface="+mn-lt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PERINCIAN MAKLUMAT</a:t>
                      </a:r>
                      <a:endParaRPr lang="en-MY" sz="2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1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000" b="1" dirty="0" err="1">
                          <a:latin typeface="+mn-lt"/>
                        </a:rPr>
                        <a:t>Entiti</a:t>
                      </a:r>
                      <a:r>
                        <a:rPr lang="en-US" sz="2000" b="1" dirty="0">
                          <a:latin typeface="+mn-lt"/>
                        </a:rPr>
                        <a:t> Akademik Yang </a:t>
                      </a:r>
                      <a:r>
                        <a:rPr lang="en-US" sz="2000" b="1" dirty="0" err="1">
                          <a:latin typeface="+mn-lt"/>
                        </a:rPr>
                        <a:t>Menawarkan</a:t>
                      </a:r>
                      <a:r>
                        <a:rPr lang="en-US" sz="2000" b="1" dirty="0">
                          <a:latin typeface="+mn-lt"/>
                        </a:rPr>
                        <a:t> Program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sz="2000" b="1" dirty="0" err="1">
                          <a:latin typeface="+mn-lt"/>
                        </a:rPr>
                        <a:t>Fakulti</a:t>
                      </a:r>
                      <a:r>
                        <a:rPr lang="en-US" sz="2000" b="1" dirty="0">
                          <a:latin typeface="+mn-lt"/>
                        </a:rPr>
                        <a:t> / </a:t>
                      </a:r>
                      <a:r>
                        <a:rPr lang="en-US" sz="2000" b="1" dirty="0" err="1">
                          <a:latin typeface="+mn-lt"/>
                        </a:rPr>
                        <a:t>Sekolah</a:t>
                      </a: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37084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2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Nama Program Yang </a:t>
                      </a:r>
                      <a:r>
                        <a:rPr lang="en-US" sz="2000" b="1" dirty="0" err="1">
                          <a:latin typeface="+mn-lt"/>
                        </a:rPr>
                        <a:t>Disemak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BM 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+mn-lt"/>
                        </a:rPr>
                        <a:t>BI </a:t>
                      </a: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99133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071823"/>
                  </a:ext>
                </a:extLst>
              </a:tr>
              <a:tr h="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3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Nama </a:t>
                      </a:r>
                      <a:r>
                        <a:rPr lang="en-US" sz="2000" b="1" dirty="0" err="1">
                          <a:latin typeface="+mn-lt"/>
                        </a:rPr>
                        <a:t>Penganugerahan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BM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+mn-lt"/>
                        </a:rPr>
                        <a:t>BI </a:t>
                      </a: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1488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56664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4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000" b="1" dirty="0" err="1">
                          <a:latin typeface="+mn-lt"/>
                        </a:rPr>
                        <a:t>Tahap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Kerangka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Kelayakan</a:t>
                      </a:r>
                      <a:r>
                        <a:rPr lang="en-US" sz="2000" b="1" dirty="0">
                          <a:latin typeface="+mn-lt"/>
                        </a:rPr>
                        <a:t> Malaysia (MQF)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22134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5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National Educational Code (NEC)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10752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6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000" b="1" dirty="0" err="1">
                          <a:latin typeface="+mn-lt"/>
                        </a:rPr>
                        <a:t>Sesi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Pengajian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Semakan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Kurikulum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Semula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Berkuatkuasa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2166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7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Mod </a:t>
                      </a:r>
                      <a:r>
                        <a:rPr lang="en-US" sz="2000" b="1" dirty="0" err="1">
                          <a:latin typeface="+mn-lt"/>
                        </a:rPr>
                        <a:t>Penawaran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3526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8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>
                          <a:latin typeface="+mn-lt"/>
                        </a:rPr>
                        <a:t>Kredit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Bergraduat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562124"/>
                  </a:ext>
                </a:extLst>
              </a:tr>
              <a:tr h="22860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9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2000" b="1" dirty="0" err="1">
                          <a:latin typeface="+mn-lt"/>
                        </a:rPr>
                        <a:t>Kaedah</a:t>
                      </a:r>
                      <a:r>
                        <a:rPr lang="en-US" sz="2000" b="1" dirty="0">
                          <a:latin typeface="+mn-lt"/>
                        </a:rPr>
                        <a:t> dan </a:t>
                      </a:r>
                      <a:r>
                        <a:rPr lang="en-US" sz="2000" b="1" dirty="0" err="1">
                          <a:latin typeface="+mn-lt"/>
                        </a:rPr>
                        <a:t>Tempoh</a:t>
                      </a:r>
                      <a:r>
                        <a:rPr lang="en-US" sz="2000" b="1" dirty="0"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latin typeface="+mn-lt"/>
                        </a:rPr>
                        <a:t>Pengajian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Kaedah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Pengajian</a:t>
                      </a:r>
                      <a:endParaRPr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Tempoh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 Minimum</a:t>
                      </a:r>
                      <a:endParaRPr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Tempoh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Maksimum</a:t>
                      </a:r>
                      <a:endParaRPr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535321919"/>
                  </a:ext>
                </a:extLst>
              </a:tr>
              <a:tr h="228605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013579"/>
                  </a:ext>
                </a:extLst>
              </a:tr>
            </a:tbl>
          </a:graphicData>
        </a:graphic>
      </p:graphicFrame>
      <p:sp>
        <p:nvSpPr>
          <p:cNvPr id="4" name="Title 5">
            <a:extLst>
              <a:ext uri="{FF2B5EF4-FFF2-40B4-BE49-F238E27FC236}">
                <a16:creationId xmlns:a16="http://schemas.microsoft.com/office/drawing/2014/main" id="{E8CC3033-9E9D-E453-6403-213AF813E36E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RINGKASAN MAKLUMAT PROGRAM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AAD19-56C9-9E0D-0C91-A0022B45242E}"/>
              </a:ext>
            </a:extLst>
          </p:cNvPr>
          <p:cNvSpPr txBox="1"/>
          <p:nvPr/>
        </p:nvSpPr>
        <p:spPr>
          <a:xfrm>
            <a:off x="6035040" y="625449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BF252A-346B-EFCF-2487-55CFA5E4FB49}"/>
              </a:ext>
            </a:extLst>
          </p:cNvPr>
          <p:cNvSpPr txBox="1"/>
          <p:nvPr/>
        </p:nvSpPr>
        <p:spPr>
          <a:xfrm>
            <a:off x="5157215" y="512064"/>
            <a:ext cx="11739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KEUNIKAN KURIKULUM PROGRAM AKADEMIK YANG DISEMAK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Google Shape;181;p3">
            <a:extLst>
              <a:ext uri="{FF2B5EF4-FFF2-40B4-BE49-F238E27FC236}">
                <a16:creationId xmlns:a16="http://schemas.microsoft.com/office/drawing/2014/main" id="{08D75471-FBB7-4CD5-8F0D-F6AA6920A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587701"/>
              </p:ext>
            </p:extLst>
          </p:nvPr>
        </p:nvGraphicFramePr>
        <p:xfrm>
          <a:off x="365760" y="2157984"/>
          <a:ext cx="16530501" cy="66934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912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0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6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6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BIL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PERKARA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i="0" kern="1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PERINCIAN MAKLUMAT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/>
                        <a:t>1</a:t>
                      </a:r>
                      <a:endParaRPr sz="18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MY" sz="1800" b="1" dirty="0" err="1"/>
                        <a:t>Kursus</a:t>
                      </a:r>
                      <a:r>
                        <a:rPr lang="en-MY" sz="1800" b="1" dirty="0"/>
                        <a:t> yang </a:t>
                      </a:r>
                      <a:r>
                        <a:rPr lang="en-MY" sz="1800" b="1" dirty="0" err="1"/>
                        <a:t>menerapkan</a:t>
                      </a:r>
                      <a:r>
                        <a:rPr lang="en-MY" sz="1800" b="1" dirty="0"/>
                        <a:t> </a:t>
                      </a:r>
                      <a:r>
                        <a:rPr lang="en-MY" sz="1800" b="1" dirty="0" err="1"/>
                        <a:t>elemen</a:t>
                      </a:r>
                      <a:r>
                        <a:rPr lang="en-MY" sz="1800" b="1" baseline="0" dirty="0"/>
                        <a:t> SDG</a:t>
                      </a:r>
                      <a:endParaRPr sz="18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37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2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MY" sz="1800" b="1" dirty="0" err="1"/>
                        <a:t>Kursus</a:t>
                      </a:r>
                      <a:r>
                        <a:rPr lang="en-MY" sz="1800" b="1" baseline="0" dirty="0"/>
                        <a:t> Baharu yang </a:t>
                      </a:r>
                      <a:r>
                        <a:rPr lang="en-MY" sz="1800" b="1" baseline="0" dirty="0" err="1"/>
                        <a:t>berunsur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baseline="0" dirty="0" err="1"/>
                        <a:t>seperti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i="1" baseline="0" dirty="0"/>
                        <a:t>AI Infused</a:t>
                      </a:r>
                      <a:r>
                        <a:rPr lang="en-MY" sz="1800" b="1" baseline="0" dirty="0"/>
                        <a:t>, Data Science, </a:t>
                      </a:r>
                      <a:r>
                        <a:rPr lang="en-MY" sz="1800" b="1" i="1" baseline="0" dirty="0"/>
                        <a:t>Deep Learning dan yang </a:t>
                      </a:r>
                      <a:r>
                        <a:rPr lang="en-MY" sz="1800" b="1" i="1" baseline="0" dirty="0" err="1"/>
                        <a:t>berkaitan</a:t>
                      </a:r>
                      <a:r>
                        <a:rPr lang="en-MY" sz="1800" b="1" i="1" baseline="0" dirty="0"/>
                        <a:t>.</a:t>
                      </a:r>
                      <a:endParaRPr sz="18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err="1"/>
                        <a:t>Cth</a:t>
                      </a:r>
                      <a:r>
                        <a:rPr lang="en-US" sz="1800" dirty="0"/>
                        <a:t>.</a:t>
                      </a:r>
                    </a:p>
                    <a:p>
                      <a:pPr rtl="0" fontAlgn="base"/>
                      <a:r>
                        <a:rPr lang="en-US" sz="1800" b="1" i="0" kern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Kursus</a:t>
                      </a: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 Teras Program: </a:t>
                      </a:r>
                    </a:p>
                    <a:p>
                      <a:pPr rtl="0" fontAlgn="base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SKTB 2643 Biochemistry and Bioinformatics - (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Data Science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/>
                        <a:t>Kursus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Elektif</a:t>
                      </a:r>
                      <a:r>
                        <a:rPr lang="en-US" sz="1800" b="1" dirty="0"/>
                        <a:t> Program: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SKTB 5173 Digital Transformation in Process Industry - (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AI Infused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8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3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MY" sz="1800" b="1" i="1" dirty="0"/>
                        <a:t>Professional</a:t>
                      </a:r>
                      <a:r>
                        <a:rPr lang="en-MY" sz="1800" b="1" i="1" baseline="0" dirty="0"/>
                        <a:t> Certificate (</a:t>
                      </a:r>
                      <a:r>
                        <a:rPr lang="en-MY" sz="1800" b="1" i="1" baseline="0" dirty="0" err="1"/>
                        <a:t>sekiranya</a:t>
                      </a:r>
                      <a:r>
                        <a:rPr lang="en-MY" sz="1800" b="1" i="1" baseline="0" dirty="0"/>
                        <a:t> </a:t>
                      </a:r>
                      <a:r>
                        <a:rPr lang="en-MY" sz="1800" b="1" i="1" baseline="0" dirty="0" err="1"/>
                        <a:t>berkaitan</a:t>
                      </a:r>
                      <a:r>
                        <a:rPr lang="en-MY" sz="1800" b="1" i="1" baseline="0" dirty="0"/>
                        <a:t>)</a:t>
                      </a:r>
                      <a:endParaRPr sz="1800" b="1" i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70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4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MY" sz="1800" b="1" dirty="0" err="1"/>
                        <a:t>Penglibatan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baseline="0" dirty="0" err="1"/>
                        <a:t>Industri</a:t>
                      </a:r>
                      <a:endParaRPr sz="18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 err="1"/>
                        <a:t>Cth</a:t>
                      </a:r>
                      <a:r>
                        <a:rPr lang="en-US" sz="1800" dirty="0"/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1" i="0" kern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Penyelia</a:t>
                      </a:r>
                      <a:r>
                        <a:rPr lang="en-MY" sz="1800" b="1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 Bersama </a:t>
                      </a:r>
                      <a:r>
                        <a:rPr lang="en-MY" sz="1800" b="1" i="0" kern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Penilai</a:t>
                      </a:r>
                      <a:r>
                        <a:rPr lang="en-MY" sz="1800" b="1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 Projek : </a:t>
                      </a:r>
                      <a:r>
                        <a:rPr lang="en-MY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SKTB 4373 Plant Design,</a:t>
                      </a:r>
                      <a:r>
                        <a:rPr lang="en-MY" sz="1800" b="0" i="0" u="none" strike="noStrike" kern="1200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 SKTB 4534 Plant Design Project, </a:t>
                      </a:r>
                      <a:r>
                        <a:rPr lang="en-MY" sz="1800" b="0" i="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 SKTB  3512 U</a:t>
                      </a:r>
                      <a:r>
                        <a:rPr lang="en-MY" sz="18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</a:rPr>
                        <a:t>ndergraduate Project I, </a:t>
                      </a:r>
                      <a:r>
                        <a:rPr lang="en-MY" sz="1800" b="0" i="0" u="none" strike="noStrike" kern="1200" cap="none" baseline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SKTB  4524 Undergraduate II</a:t>
                      </a:r>
                      <a:endParaRPr lang="en-MY" sz="1800" b="0" i="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86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5</a:t>
                      </a:r>
                      <a:endParaRPr sz="1800" b="1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MY" sz="1800" b="1" dirty="0" err="1"/>
                        <a:t>Inisiatif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baseline="0" dirty="0" err="1"/>
                        <a:t>graduan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baseline="0" dirty="0" err="1"/>
                        <a:t>memperoleh</a:t>
                      </a:r>
                      <a:r>
                        <a:rPr lang="en-MY" sz="1800" b="1" baseline="0" dirty="0"/>
                        <a:t> </a:t>
                      </a:r>
                      <a:r>
                        <a:rPr lang="en-MY" sz="1800" b="1" baseline="0" dirty="0" err="1"/>
                        <a:t>gaji</a:t>
                      </a:r>
                      <a:r>
                        <a:rPr lang="en-MY" sz="1800" b="1" baseline="0" dirty="0"/>
                        <a:t> premium</a:t>
                      </a:r>
                      <a:endParaRPr sz="1800" b="1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C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1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D135B-1D3A-11FA-E90D-C272C507A11E}"/>
              </a:ext>
            </a:extLst>
          </p:cNvPr>
          <p:cNvSpPr txBox="1"/>
          <p:nvPr/>
        </p:nvSpPr>
        <p:spPr>
          <a:xfrm>
            <a:off x="4974336" y="914400"/>
            <a:ext cx="8965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60000"/>
                    <a:lumOff val="40000"/>
                  </a:schemeClr>
                </a:solidFill>
                <a:ea typeface="Anton"/>
                <a:cs typeface="Anton"/>
                <a:sym typeface="Anton"/>
              </a:rPr>
              <a:t>KEKUATAN PROGRAM SELEPAS SEMAKAN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ED7365-30D3-04E5-251A-16AAB64826AA}"/>
              </a:ext>
            </a:extLst>
          </p:cNvPr>
          <p:cNvGrpSpPr/>
          <p:nvPr/>
        </p:nvGrpSpPr>
        <p:grpSpPr>
          <a:xfrm>
            <a:off x="2263121" y="2487357"/>
            <a:ext cx="14388345" cy="6154164"/>
            <a:chOff x="2034279" y="1279908"/>
            <a:chExt cx="8105513" cy="5040021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D38C13CC-4780-09EF-D19B-E37421DC392A}"/>
                </a:ext>
              </a:extLst>
            </p:cNvPr>
            <p:cNvSpPr/>
            <p:nvPr/>
          </p:nvSpPr>
          <p:spPr>
            <a:xfrm rot="7953973" flipV="1">
              <a:off x="7242781" y="2221294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C7B04435-630F-550E-3CB2-15D4A899ADD2}"/>
                </a:ext>
              </a:extLst>
            </p:cNvPr>
            <p:cNvSpPr/>
            <p:nvPr/>
          </p:nvSpPr>
          <p:spPr>
            <a:xfrm flipH="1">
              <a:off x="8062959" y="3382970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31827306-535F-AB0C-E2BC-5A63CFF147C9}"/>
                </a:ext>
              </a:extLst>
            </p:cNvPr>
            <p:cNvSpPr/>
            <p:nvPr/>
          </p:nvSpPr>
          <p:spPr>
            <a:xfrm rot="3104519" flipH="1">
              <a:off x="7219924" y="4834364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AEE1E578-BAD9-9799-158F-B5859D9F68BF}"/>
                </a:ext>
              </a:extLst>
            </p:cNvPr>
            <p:cNvSpPr/>
            <p:nvPr/>
          </p:nvSpPr>
          <p:spPr>
            <a:xfrm>
              <a:off x="7659547" y="5249351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A1FDE1CB-999D-617C-C73B-938F66327D3E}"/>
                </a:ext>
              </a:extLst>
            </p:cNvPr>
            <p:cNvSpPr/>
            <p:nvPr/>
          </p:nvSpPr>
          <p:spPr>
            <a:xfrm rot="18495481">
              <a:off x="4123060" y="4872131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021E2F7-BEF3-7DB3-7431-EDFDAF4754FF}"/>
                </a:ext>
              </a:extLst>
            </p:cNvPr>
            <p:cNvSpPr/>
            <p:nvPr/>
          </p:nvSpPr>
          <p:spPr>
            <a:xfrm>
              <a:off x="4123060" y="2406318"/>
              <a:ext cx="3945879" cy="258324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Future-Oriented Graduate</a:t>
              </a:r>
              <a:br>
                <a:rPr lang="en-US" sz="2400" dirty="0"/>
              </a:br>
              <a:r>
                <a:rPr lang="en-US" sz="2400" dirty="0"/>
                <a:t>&amp;</a:t>
              </a:r>
              <a:br>
                <a:rPr lang="en-US" sz="2400" dirty="0"/>
              </a:br>
              <a:r>
                <a:rPr lang="en-US" sz="2400" dirty="0"/>
                <a:t>High Graduate Employability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F1064ED-792E-817B-B21A-4997D6DFE336}"/>
                </a:ext>
              </a:extLst>
            </p:cNvPr>
            <p:cNvSpPr/>
            <p:nvPr/>
          </p:nvSpPr>
          <p:spPr>
            <a:xfrm>
              <a:off x="3181764" y="5249351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8D3FC14-A965-5342-DD93-1187072B0CC3}"/>
                </a:ext>
              </a:extLst>
            </p:cNvPr>
            <p:cNvSpPr/>
            <p:nvPr/>
          </p:nvSpPr>
          <p:spPr>
            <a:xfrm>
              <a:off x="8902662" y="3041626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398C2F2-8517-FD55-5C5F-D70E1CFD394F}"/>
                </a:ext>
              </a:extLst>
            </p:cNvPr>
            <p:cNvSpPr/>
            <p:nvPr/>
          </p:nvSpPr>
          <p:spPr>
            <a:xfrm>
              <a:off x="7655861" y="1279908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9833EAA8-0F35-3B1C-54FA-029C43592590}"/>
                </a:ext>
              </a:extLst>
            </p:cNvPr>
            <p:cNvSpPr/>
            <p:nvPr/>
          </p:nvSpPr>
          <p:spPr>
            <a:xfrm>
              <a:off x="3250667" y="3429000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C4C103A0-6770-0CB1-20A8-BA08F9D0AF06}"/>
                </a:ext>
              </a:extLst>
            </p:cNvPr>
            <p:cNvSpPr/>
            <p:nvPr/>
          </p:nvSpPr>
          <p:spPr>
            <a:xfrm>
              <a:off x="2034279" y="3162651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ight Arrow 14">
              <a:extLst>
                <a:ext uri="{FF2B5EF4-FFF2-40B4-BE49-F238E27FC236}">
                  <a16:creationId xmlns:a16="http://schemas.microsoft.com/office/drawing/2014/main" id="{4FB185BB-5A5E-6CD0-D02A-6EC1103FEA39}"/>
                </a:ext>
              </a:extLst>
            </p:cNvPr>
            <p:cNvSpPr/>
            <p:nvPr/>
          </p:nvSpPr>
          <p:spPr>
            <a:xfrm rot="13646027" flipH="1" flipV="1">
              <a:off x="4123061" y="2210649"/>
              <a:ext cx="879246" cy="387889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7ACCB9FA-1B98-7E02-42B8-AC75DB61CC2D}"/>
                </a:ext>
              </a:extLst>
            </p:cNvPr>
            <p:cNvSpPr/>
            <p:nvPr/>
          </p:nvSpPr>
          <p:spPr>
            <a:xfrm>
              <a:off x="3299011" y="1296996"/>
              <a:ext cx="1237130" cy="10705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5788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4A4A00D0-858C-F041-AD1F-623EF2996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189;p4">
            <a:extLst>
              <a:ext uri="{FF2B5EF4-FFF2-40B4-BE49-F238E27FC236}">
                <a16:creationId xmlns:a16="http://schemas.microsoft.com/office/drawing/2014/main" id="{DBA8339B-DE98-11CD-7575-A182083FBBBC}"/>
              </a:ext>
            </a:extLst>
          </p:cNvPr>
          <p:cNvCxnSpPr>
            <a:cxnSpLocks/>
          </p:cNvCxnSpPr>
          <p:nvPr/>
        </p:nvCxnSpPr>
        <p:spPr>
          <a:xfrm>
            <a:off x="5356111" y="2310653"/>
            <a:ext cx="0" cy="548640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Google Shape;190;p4">
            <a:extLst>
              <a:ext uri="{FF2B5EF4-FFF2-40B4-BE49-F238E27FC236}">
                <a16:creationId xmlns:a16="http://schemas.microsoft.com/office/drawing/2014/main" id="{225E7FEE-D00E-E467-0EE2-F93FBAD2E1BC}"/>
              </a:ext>
            </a:extLst>
          </p:cNvPr>
          <p:cNvCxnSpPr>
            <a:cxnSpLocks/>
          </p:cNvCxnSpPr>
          <p:nvPr/>
        </p:nvCxnSpPr>
        <p:spPr>
          <a:xfrm>
            <a:off x="11980735" y="2310653"/>
            <a:ext cx="0" cy="548640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Google Shape;197;p4">
            <a:extLst>
              <a:ext uri="{FF2B5EF4-FFF2-40B4-BE49-F238E27FC236}">
                <a16:creationId xmlns:a16="http://schemas.microsoft.com/office/drawing/2014/main" id="{4C754A9B-27D2-8196-D724-34682E8A51DA}"/>
              </a:ext>
            </a:extLst>
          </p:cNvPr>
          <p:cNvCxnSpPr>
            <a:cxnSpLocks/>
          </p:cNvCxnSpPr>
          <p:nvPr/>
        </p:nvCxnSpPr>
        <p:spPr>
          <a:xfrm>
            <a:off x="920750" y="5054600"/>
            <a:ext cx="16276320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Google Shape;117;p3">
            <a:extLst>
              <a:ext uri="{FF2B5EF4-FFF2-40B4-BE49-F238E27FC236}">
                <a16:creationId xmlns:a16="http://schemas.microsoft.com/office/drawing/2014/main" id="{37FF7126-1028-51E5-B3EB-47F1EED0B38D}"/>
              </a:ext>
            </a:extLst>
          </p:cNvPr>
          <p:cNvSpPr txBox="1"/>
          <p:nvPr/>
        </p:nvSpPr>
        <p:spPr>
          <a:xfrm>
            <a:off x="101913" y="2043033"/>
            <a:ext cx="1840320" cy="104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  <a:endParaRPr dirty="0"/>
          </a:p>
        </p:txBody>
      </p:sp>
      <p:sp>
        <p:nvSpPr>
          <p:cNvPr id="28" name="Google Shape;194;p4">
            <a:extLst>
              <a:ext uri="{FF2B5EF4-FFF2-40B4-BE49-F238E27FC236}">
                <a16:creationId xmlns:a16="http://schemas.microsoft.com/office/drawing/2014/main" id="{63951EE3-D401-A8DC-8010-87C48486A19B}"/>
              </a:ext>
            </a:extLst>
          </p:cNvPr>
          <p:cNvSpPr txBox="1"/>
          <p:nvPr/>
        </p:nvSpPr>
        <p:spPr>
          <a:xfrm>
            <a:off x="1574672" y="2310653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Google Shape;117;p3">
            <a:extLst>
              <a:ext uri="{FF2B5EF4-FFF2-40B4-BE49-F238E27FC236}">
                <a16:creationId xmlns:a16="http://schemas.microsoft.com/office/drawing/2014/main" id="{7DF85579-8204-9646-1052-C47D8344FEBB}"/>
              </a:ext>
            </a:extLst>
          </p:cNvPr>
          <p:cNvSpPr txBox="1"/>
          <p:nvPr/>
        </p:nvSpPr>
        <p:spPr>
          <a:xfrm>
            <a:off x="6037268" y="1991429"/>
            <a:ext cx="1840320" cy="132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endParaRPr dirty="0"/>
          </a:p>
        </p:txBody>
      </p:sp>
      <p:sp>
        <p:nvSpPr>
          <p:cNvPr id="30" name="Google Shape;194;p4">
            <a:extLst>
              <a:ext uri="{FF2B5EF4-FFF2-40B4-BE49-F238E27FC236}">
                <a16:creationId xmlns:a16="http://schemas.microsoft.com/office/drawing/2014/main" id="{820D43E9-E29C-4933-036B-8C7A85DCF7F2}"/>
              </a:ext>
            </a:extLst>
          </p:cNvPr>
          <p:cNvSpPr txBox="1"/>
          <p:nvPr/>
        </p:nvSpPr>
        <p:spPr>
          <a:xfrm>
            <a:off x="7510027" y="2259049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Google Shape;117;p3">
            <a:extLst>
              <a:ext uri="{FF2B5EF4-FFF2-40B4-BE49-F238E27FC236}">
                <a16:creationId xmlns:a16="http://schemas.microsoft.com/office/drawing/2014/main" id="{A151D60D-7C36-9687-9C30-0E63520EB888}"/>
              </a:ext>
            </a:extLst>
          </p:cNvPr>
          <p:cNvSpPr txBox="1"/>
          <p:nvPr/>
        </p:nvSpPr>
        <p:spPr>
          <a:xfrm>
            <a:off x="12250733" y="2141114"/>
            <a:ext cx="1840320" cy="132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  <a:endParaRPr dirty="0"/>
          </a:p>
        </p:txBody>
      </p:sp>
      <p:sp>
        <p:nvSpPr>
          <p:cNvPr id="32" name="Google Shape;194;p4">
            <a:extLst>
              <a:ext uri="{FF2B5EF4-FFF2-40B4-BE49-F238E27FC236}">
                <a16:creationId xmlns:a16="http://schemas.microsoft.com/office/drawing/2014/main" id="{74913165-7215-21DE-2209-388551078FD0}"/>
              </a:ext>
            </a:extLst>
          </p:cNvPr>
          <p:cNvSpPr txBox="1"/>
          <p:nvPr/>
        </p:nvSpPr>
        <p:spPr>
          <a:xfrm>
            <a:off x="13723492" y="2408734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Google Shape;117;p3">
            <a:extLst>
              <a:ext uri="{FF2B5EF4-FFF2-40B4-BE49-F238E27FC236}">
                <a16:creationId xmlns:a16="http://schemas.microsoft.com/office/drawing/2014/main" id="{91C108D1-1DD0-60CD-E4CC-D97D96508E20}"/>
              </a:ext>
            </a:extLst>
          </p:cNvPr>
          <p:cNvSpPr txBox="1"/>
          <p:nvPr/>
        </p:nvSpPr>
        <p:spPr>
          <a:xfrm>
            <a:off x="101913" y="5224140"/>
            <a:ext cx="1840320" cy="132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endParaRPr dirty="0"/>
          </a:p>
        </p:txBody>
      </p:sp>
      <p:sp>
        <p:nvSpPr>
          <p:cNvPr id="34" name="Google Shape;194;p4">
            <a:extLst>
              <a:ext uri="{FF2B5EF4-FFF2-40B4-BE49-F238E27FC236}">
                <a16:creationId xmlns:a16="http://schemas.microsoft.com/office/drawing/2014/main" id="{8D42EA96-6F13-09DE-0B31-30B6E4095A34}"/>
              </a:ext>
            </a:extLst>
          </p:cNvPr>
          <p:cNvSpPr txBox="1"/>
          <p:nvPr/>
        </p:nvSpPr>
        <p:spPr>
          <a:xfrm>
            <a:off x="1574672" y="5491760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Google Shape;117;p3">
            <a:extLst>
              <a:ext uri="{FF2B5EF4-FFF2-40B4-BE49-F238E27FC236}">
                <a16:creationId xmlns:a16="http://schemas.microsoft.com/office/drawing/2014/main" id="{D93B5D8E-CC14-8332-BFF3-10F1161BD071}"/>
              </a:ext>
            </a:extLst>
          </p:cNvPr>
          <p:cNvSpPr txBox="1"/>
          <p:nvPr/>
        </p:nvSpPr>
        <p:spPr>
          <a:xfrm>
            <a:off x="6037268" y="5172536"/>
            <a:ext cx="1840320" cy="132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05</a:t>
            </a:r>
            <a:endParaRPr dirty="0"/>
          </a:p>
        </p:txBody>
      </p:sp>
      <p:sp>
        <p:nvSpPr>
          <p:cNvPr id="36" name="Google Shape;194;p4">
            <a:extLst>
              <a:ext uri="{FF2B5EF4-FFF2-40B4-BE49-F238E27FC236}">
                <a16:creationId xmlns:a16="http://schemas.microsoft.com/office/drawing/2014/main" id="{50D8CC3D-2040-A434-BF82-24392EF6D718}"/>
              </a:ext>
            </a:extLst>
          </p:cNvPr>
          <p:cNvSpPr txBox="1"/>
          <p:nvPr/>
        </p:nvSpPr>
        <p:spPr>
          <a:xfrm>
            <a:off x="7510027" y="5440156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Google Shape;117;p3">
            <a:extLst>
              <a:ext uri="{FF2B5EF4-FFF2-40B4-BE49-F238E27FC236}">
                <a16:creationId xmlns:a16="http://schemas.microsoft.com/office/drawing/2014/main" id="{7B08B8BC-9977-CB97-B611-A38A5F5F8BFE}"/>
              </a:ext>
            </a:extLst>
          </p:cNvPr>
          <p:cNvSpPr txBox="1"/>
          <p:nvPr/>
        </p:nvSpPr>
        <p:spPr>
          <a:xfrm>
            <a:off x="12250733" y="5322221"/>
            <a:ext cx="1840320" cy="132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51" b="1" u="none" strike="noStrike" dirty="0">
                <a:solidFill>
                  <a:srgbClr val="7D0C26"/>
                </a:solidFill>
                <a:latin typeface="Montserrat"/>
                <a:ea typeface="Montserrat"/>
                <a:cs typeface="Montserrat"/>
                <a:sym typeface="Montserrat"/>
              </a:rPr>
              <a:t>06</a:t>
            </a:r>
            <a:endParaRPr dirty="0"/>
          </a:p>
        </p:txBody>
      </p:sp>
      <p:sp>
        <p:nvSpPr>
          <p:cNvPr id="38" name="Google Shape;194;p4">
            <a:extLst>
              <a:ext uri="{FF2B5EF4-FFF2-40B4-BE49-F238E27FC236}">
                <a16:creationId xmlns:a16="http://schemas.microsoft.com/office/drawing/2014/main" id="{CF7E6CEE-FE09-9055-31DF-6CF49F9FD889}"/>
              </a:ext>
            </a:extLst>
          </p:cNvPr>
          <p:cNvSpPr txBox="1"/>
          <p:nvPr/>
        </p:nvSpPr>
        <p:spPr>
          <a:xfrm>
            <a:off x="13723492" y="5589841"/>
            <a:ext cx="3473578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Tx/>
              <a:defRPr/>
            </a:pP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Lorem ipsum dolor sit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amet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consectetur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adipiscing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elit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 sed do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eiusmod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tempor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incididunt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ut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labore et dolore magna </a:t>
            </a:r>
            <a:r>
              <a:rPr lang="en-US" sz="200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aliqua</a:t>
            </a:r>
            <a:r>
              <a:rPr lang="en-US" sz="2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20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1204D3B3-1C47-5B98-C6A6-4F662F12AB9D}"/>
              </a:ext>
            </a:extLst>
          </p:cNvPr>
          <p:cNvSpPr txBox="1">
            <a:spLocks/>
          </p:cNvSpPr>
          <p:nvPr/>
        </p:nvSpPr>
        <p:spPr>
          <a:xfrm>
            <a:off x="4693272" y="629823"/>
            <a:ext cx="11687100" cy="11430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JUSTIFIKASI SEMAKAN KURIKULUM</a:t>
            </a:r>
          </a:p>
        </p:txBody>
      </p:sp>
    </p:spTree>
    <p:extLst>
      <p:ext uri="{BB962C8B-B14F-4D97-AF65-F5344CB8AC3E}">
        <p14:creationId xmlns:p14="http://schemas.microsoft.com/office/powerpoint/2010/main" val="245191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37E49A8D-62FA-31A1-FEEB-8774CCBA6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B0F2011-3E36-9C00-DE34-A4F3C0B4B40B}"/>
              </a:ext>
            </a:extLst>
          </p:cNvPr>
          <p:cNvSpPr/>
          <p:nvPr/>
        </p:nvSpPr>
        <p:spPr>
          <a:xfrm>
            <a:off x="506330" y="2083508"/>
            <a:ext cx="10803988" cy="791013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LAPORAN HEALTH CHECK</a:t>
            </a:r>
            <a:endParaRPr lang="en-MY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33F899-67A5-D064-5C04-AF685254017C}"/>
              </a:ext>
            </a:extLst>
          </p:cNvPr>
          <p:cNvSpPr txBox="1"/>
          <p:nvPr/>
        </p:nvSpPr>
        <p:spPr>
          <a:xfrm>
            <a:off x="506330" y="576762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Unjuran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bagi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tempoh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5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tahun</a:t>
            </a:r>
            <a:endParaRPr lang="en-US" sz="2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" name="Google Shape;331;p11">
            <a:extLst>
              <a:ext uri="{FF2B5EF4-FFF2-40B4-BE49-F238E27FC236}">
                <a16:creationId xmlns:a16="http://schemas.microsoft.com/office/drawing/2014/main" id="{0644A9F4-1C9A-E96A-4AA7-35F353692B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996401"/>
              </p:ext>
            </p:extLst>
          </p:nvPr>
        </p:nvGraphicFramePr>
        <p:xfrm>
          <a:off x="793430" y="6747916"/>
          <a:ext cx="16360714" cy="205009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46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2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2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22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22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107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 err="1">
                          <a:solidFill>
                            <a:schemeClr val="lt1"/>
                          </a:solidFill>
                        </a:rPr>
                        <a:t>Tahun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2026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2027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2028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2029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2030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Unjuran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Enrolmen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 err="1"/>
                        <a:t>Keluaran</a:t>
                      </a: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Google Shape;326;p11">
            <a:extLst>
              <a:ext uri="{FF2B5EF4-FFF2-40B4-BE49-F238E27FC236}">
                <a16:creationId xmlns:a16="http://schemas.microsoft.com/office/drawing/2014/main" id="{8FBA0A2A-E064-981C-83FD-B784DC51DC9D}"/>
              </a:ext>
            </a:extLst>
          </p:cNvPr>
          <p:cNvSpPr txBox="1"/>
          <p:nvPr/>
        </p:nvSpPr>
        <p:spPr>
          <a:xfrm>
            <a:off x="752578" y="3080047"/>
            <a:ext cx="533289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Ambilan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bagi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tempoh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6 </a:t>
            </a:r>
            <a:r>
              <a:rPr lang="en-US" sz="20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tahun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Google Shape;330;p11">
            <a:extLst>
              <a:ext uri="{FF2B5EF4-FFF2-40B4-BE49-F238E27FC236}">
                <a16:creationId xmlns:a16="http://schemas.microsoft.com/office/drawing/2014/main" id="{E3356521-A418-021D-70D5-94BE4506B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8839525"/>
              </p:ext>
            </p:extLst>
          </p:nvPr>
        </p:nvGraphicFramePr>
        <p:xfrm>
          <a:off x="793428" y="3784835"/>
          <a:ext cx="16360715" cy="167807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41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57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2179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Sesi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2018 / 2019 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2020 / 2021</a:t>
                      </a:r>
                      <a:endParaRPr lang="en-US"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2021 / 2022</a:t>
                      </a:r>
                      <a:endParaRPr lang="en-US"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2022 / 2023</a:t>
                      </a:r>
                      <a:endParaRPr lang="en-US"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2023 / 2024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lt1"/>
                          </a:solidFill>
                        </a:rPr>
                        <a:t>2024 / 2025</a:t>
                      </a:r>
                      <a:endParaRPr sz="1600" b="1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1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Ambilan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1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Unjuran</a:t>
                      </a: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12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4F6FCF-A1F5-BD7B-0F4B-9FD6564CCBFA}"/>
              </a:ext>
            </a:extLst>
          </p:cNvPr>
          <p:cNvSpPr txBox="1"/>
          <p:nvPr/>
        </p:nvSpPr>
        <p:spPr>
          <a:xfrm>
            <a:off x="889686" y="254673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>
                <a:latin typeface="+mj-lt"/>
                <a:ea typeface="Calibri"/>
                <a:cs typeface="Calibri"/>
                <a:sym typeface="Calibri"/>
              </a:rPr>
              <a:t>Inisiatif</a:t>
            </a:r>
            <a:r>
              <a:rPr lang="en-US" sz="1800" b="1" dirty="0"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latin typeface="+mj-lt"/>
                <a:ea typeface="Calibri"/>
                <a:cs typeface="Calibri"/>
                <a:sym typeface="Calibri"/>
              </a:rPr>
              <a:t>meningkatkan</a:t>
            </a:r>
            <a:r>
              <a:rPr lang="en-US" sz="1800" b="1" dirty="0"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latin typeface="+mj-lt"/>
                <a:ea typeface="Calibri"/>
                <a:cs typeface="Calibri"/>
                <a:sym typeface="Calibri"/>
              </a:rPr>
              <a:t>enrolmen</a:t>
            </a:r>
            <a:endParaRPr lang="en-US" sz="1800" b="1" dirty="0">
              <a:latin typeface="+mj-lt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15BE38-A39B-B968-492D-3B2B7D831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05383"/>
              </p:ext>
            </p:extLst>
          </p:nvPr>
        </p:nvGraphicFramePr>
        <p:xfrm>
          <a:off x="889686" y="4107165"/>
          <a:ext cx="15450244" cy="1767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348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4292896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BIL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PERKARA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1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2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656991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3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5629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14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>
          <a:extLst>
            <a:ext uri="{FF2B5EF4-FFF2-40B4-BE49-F238E27FC236}">
              <a16:creationId xmlns:a16="http://schemas.microsoft.com/office/drawing/2014/main" id="{F87C56EF-4043-F8A2-D7C3-B2EF916D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F575E83-EA1E-158B-1EA3-3F1ED7ACB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26356"/>
              </p:ext>
            </p:extLst>
          </p:nvPr>
        </p:nvGraphicFramePr>
        <p:xfrm>
          <a:off x="596398" y="4002623"/>
          <a:ext cx="17325475" cy="79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095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1532134075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3393401268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3561014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2027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2028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2029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2030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2031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20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535A760-F59B-0C27-D329-C3F95EB09139}"/>
              </a:ext>
            </a:extLst>
          </p:cNvPr>
          <p:cNvSpPr txBox="1"/>
          <p:nvPr/>
        </p:nvSpPr>
        <p:spPr>
          <a:xfrm>
            <a:off x="585371" y="3362754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Laporan</a:t>
            </a:r>
            <a:r>
              <a:rPr lang="en-US" sz="2000" b="1" dirty="0">
                <a:latin typeface="+mj-lt"/>
                <a:ea typeface="Calibri"/>
                <a:cs typeface="Calibri"/>
                <a:sym typeface="Calibri"/>
              </a:rPr>
              <a:t> GE </a:t>
            </a:r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bagi</a:t>
            </a:r>
            <a:r>
              <a:rPr lang="en-US" sz="2000" b="1" dirty="0"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tempoh</a:t>
            </a:r>
            <a:r>
              <a:rPr lang="en-US" sz="2000" b="1" dirty="0">
                <a:latin typeface="+mj-lt"/>
                <a:ea typeface="Calibri"/>
                <a:cs typeface="Calibri"/>
                <a:sym typeface="Calibri"/>
              </a:rPr>
              <a:t> 5 </a:t>
            </a:r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tahun</a:t>
            </a:r>
            <a:endParaRPr lang="en-US" sz="2000" b="1" dirty="0">
              <a:latin typeface="+mj-lt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1FAA2F-8B98-D6BB-8A21-1FA28665B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5352"/>
              </p:ext>
            </p:extLst>
          </p:nvPr>
        </p:nvGraphicFramePr>
        <p:xfrm>
          <a:off x="571331" y="6155273"/>
          <a:ext cx="17325474" cy="1584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021">
                  <a:extLst>
                    <a:ext uri="{9D8B030D-6E8A-4147-A177-3AD203B41FA5}">
                      <a16:colId xmlns:a16="http://schemas.microsoft.com/office/drawing/2014/main" val="629560140"/>
                    </a:ext>
                  </a:extLst>
                </a:gridCol>
                <a:gridCol w="16555453">
                  <a:extLst>
                    <a:ext uri="{9D8B030D-6E8A-4147-A177-3AD203B41FA5}">
                      <a16:colId xmlns:a16="http://schemas.microsoft.com/office/drawing/2014/main" val="32881484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BIL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PERKARA</a:t>
                      </a:r>
                      <a:endParaRPr lang="en-MY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22172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1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98717829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2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0" i="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656991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+mn-lt"/>
                        </a:rPr>
                        <a:t>3</a:t>
                      </a: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5629490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96A7079-962B-6AB8-98DD-23506B8B7875}"/>
              </a:ext>
            </a:extLst>
          </p:cNvPr>
          <p:cNvSpPr txBox="1"/>
          <p:nvPr/>
        </p:nvSpPr>
        <p:spPr>
          <a:xfrm>
            <a:off x="585371" y="5541805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Inisiatif</a:t>
            </a:r>
            <a:r>
              <a:rPr lang="en-US" sz="2000" b="1" dirty="0"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 err="1">
                <a:latin typeface="+mj-lt"/>
                <a:ea typeface="Calibri"/>
                <a:cs typeface="Calibri"/>
                <a:sym typeface="Calibri"/>
              </a:rPr>
              <a:t>meningkatkan</a:t>
            </a:r>
            <a:r>
              <a:rPr lang="en-US" sz="2000" b="1" dirty="0">
                <a:latin typeface="+mj-lt"/>
                <a:ea typeface="Calibri"/>
                <a:cs typeface="Calibri"/>
                <a:sym typeface="Calibri"/>
              </a:rPr>
              <a:t> GE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7FF51A-F8F8-F709-4E4E-DD4B9243E333}"/>
              </a:ext>
            </a:extLst>
          </p:cNvPr>
          <p:cNvSpPr/>
          <p:nvPr/>
        </p:nvSpPr>
        <p:spPr>
          <a:xfrm>
            <a:off x="506330" y="2083508"/>
            <a:ext cx="10803988" cy="791013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/>
              <a:t>LAPORAN KEBOLEHPASARAN GRADUAN (GE)</a:t>
            </a:r>
          </a:p>
        </p:txBody>
      </p:sp>
    </p:spTree>
    <p:extLst>
      <p:ext uri="{BB962C8B-B14F-4D97-AF65-F5344CB8AC3E}">
        <p14:creationId xmlns:p14="http://schemas.microsoft.com/office/powerpoint/2010/main" val="1125487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9205</TotalTime>
  <Words>1061</Words>
  <Application>Microsoft Office PowerPoint</Application>
  <PresentationFormat>Custom</PresentationFormat>
  <Paragraphs>431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Poppins Bold Italics</vt:lpstr>
      <vt:lpstr>Times New Roman</vt:lpstr>
      <vt:lpstr>Poppins</vt:lpstr>
      <vt:lpstr>Anton</vt:lpstr>
      <vt:lpstr>Calibri</vt:lpstr>
      <vt:lpstr>Arial</vt:lpstr>
      <vt:lpstr>Atkinson Hyperlegible</vt:lpstr>
      <vt:lpstr>Lato</vt:lpstr>
      <vt:lpstr>Montserrat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RILA</dc:creator>
  <cp:lastModifiedBy>Cpm Suzie</cp:lastModifiedBy>
  <cp:revision>20</cp:revision>
  <dcterms:created xsi:type="dcterms:W3CDTF">2006-08-16T00:00:00Z</dcterms:created>
  <dcterms:modified xsi:type="dcterms:W3CDTF">2026-08-05T03:32:33Z</dcterms:modified>
</cp:coreProperties>
</file>